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ppt/charts/chart6.xml" ContentType="application/vnd.openxmlformats-officedocument.drawingml.chart+xml"/>
  <Override PartName="/ppt/theme/themeOverride3.xml" ContentType="application/vnd.openxmlformats-officedocument.themeOverride+xml"/>
  <Override PartName="/ppt/charts/chart7.xml" ContentType="application/vnd.openxmlformats-officedocument.drawingml.chart+xml"/>
  <Override PartName="/ppt/theme/themeOverride4.xml" ContentType="application/vnd.openxmlformats-officedocument.themeOverride+xml"/>
  <Override PartName="/ppt/charts/chart8.xml" ContentType="application/vnd.openxmlformats-officedocument.drawingml.chart+xml"/>
  <Override PartName="/ppt/theme/themeOverride5.xml" ContentType="application/vnd.openxmlformats-officedocument.themeOverride+xml"/>
  <Override PartName="/ppt/charts/chart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1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2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ppt/charts/chart13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7.xml" ContentType="application/vnd.openxmlformats-officedocument.themeOverride+xml"/>
  <Override PartName="/ppt/charts/chart14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5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8.xml" ContentType="application/vnd.openxmlformats-officedocument.themeOverride+xml"/>
  <Override PartName="/ppt/charts/chart16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9.xml" ContentType="application/vnd.openxmlformats-officedocument.themeOverride+xml"/>
  <Override PartName="/ppt/charts/chart17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8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9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0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21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22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23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4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5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0" r:id="rId2"/>
    <p:sldMasterId id="2147483712" r:id="rId3"/>
    <p:sldMasterId id="2147483724" r:id="rId4"/>
  </p:sldMasterIdLst>
  <p:sldIdLst>
    <p:sldId id="256" r:id="rId5"/>
    <p:sldId id="308" r:id="rId6"/>
    <p:sldId id="257" r:id="rId7"/>
    <p:sldId id="259" r:id="rId8"/>
    <p:sldId id="260" r:id="rId9"/>
    <p:sldId id="264" r:id="rId10"/>
    <p:sldId id="265" r:id="rId11"/>
    <p:sldId id="303" r:id="rId12"/>
    <p:sldId id="261" r:id="rId13"/>
    <p:sldId id="262" r:id="rId14"/>
    <p:sldId id="263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1" r:id="rId30"/>
    <p:sldId id="280" r:id="rId31"/>
    <p:sldId id="282" r:id="rId32"/>
    <p:sldId id="283" r:id="rId33"/>
    <p:sldId id="284" r:id="rId34"/>
    <p:sldId id="286" r:id="rId35"/>
    <p:sldId id="287" r:id="rId36"/>
    <p:sldId id="288" r:id="rId37"/>
    <p:sldId id="285" r:id="rId38"/>
    <p:sldId id="289" r:id="rId39"/>
    <p:sldId id="291" r:id="rId40"/>
    <p:sldId id="290" r:id="rId41"/>
    <p:sldId id="293" r:id="rId42"/>
    <p:sldId id="292" r:id="rId43"/>
    <p:sldId id="295" r:id="rId44"/>
    <p:sldId id="294" r:id="rId45"/>
    <p:sldId id="296" r:id="rId46"/>
    <p:sldId id="297" r:id="rId47"/>
    <p:sldId id="298" r:id="rId48"/>
    <p:sldId id="299" r:id="rId49"/>
    <p:sldId id="300" r:id="rId50"/>
    <p:sldId id="304" r:id="rId51"/>
    <p:sldId id="305" r:id="rId52"/>
    <p:sldId id="306" r:id="rId53"/>
    <p:sldId id="307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3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4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5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TOTAL!$C$15</c:f>
              <c:strCache>
                <c:ptCount val="1"/>
                <c:pt idx="0">
                  <c:v>UVOZ/IMPORT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4328740157480312E-2"/>
                  <c:y val="3.17407407407406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9966207349081362E-2"/>
                  <c:y val="-3.86296296296296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8507874015748034E-2"/>
                  <c:y val="3.17407407407407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4966207349081402E-2"/>
                  <c:y val="-2.9370370370370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5.5799540682414696E-2"/>
                  <c:y val="3.35925925925925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7466207349081364E-2"/>
                  <c:y val="-3.12222222222222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5.163287401574803E-2"/>
                  <c:y val="-4.04814814814815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5.6841207349081366E-2"/>
                  <c:y val="-4.78888888888888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4.7466207349081364E-2"/>
                  <c:y val="2.0629629629629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3.0799540682414698E-2"/>
                  <c:y val="2.43333333333333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2.3507874015748186E-2"/>
                  <c:y val="1.50740740740740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-2.1424540682414697E-2"/>
                  <c:y val="-2.56666666666666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0"/>
                  <c:y val="1.13703703703703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TOTAL!$B$16:$B$33</c:f>
              <c:numCache>
                <c:formatCode>General</c:formatCode>
                <c:ptCount val="1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  <c:pt idx="16">
                  <c:v>2025</c:v>
                </c:pt>
                <c:pt idx="17">
                  <c:v>2026</c:v>
                </c:pt>
              </c:numCache>
            </c:numRef>
          </c:cat>
          <c:val>
            <c:numRef>
              <c:f>TOTAL!$C$16:$C$33</c:f>
              <c:numCache>
                <c:formatCode>#,##0.00</c:formatCode>
                <c:ptCount val="18"/>
                <c:pt idx="0">
                  <c:v>128783891.07999998</c:v>
                </c:pt>
                <c:pt idx="1">
                  <c:v>145706328.7100001</c:v>
                </c:pt>
                <c:pt idx="2">
                  <c:v>164422426.91000012</c:v>
                </c:pt>
                <c:pt idx="3">
                  <c:v>164409167.04000002</c:v>
                </c:pt>
                <c:pt idx="4">
                  <c:v>155678213.87999991</c:v>
                </c:pt>
                <c:pt idx="5">
                  <c:v>135482244.12</c:v>
                </c:pt>
                <c:pt idx="6">
                  <c:v>128084533.06</c:v>
                </c:pt>
                <c:pt idx="7">
                  <c:v>133654164.11</c:v>
                </c:pt>
                <c:pt idx="8">
                  <c:v>142410523.78999999</c:v>
                </c:pt>
                <c:pt idx="9">
                  <c:v>154633880.97999999</c:v>
                </c:pt>
                <c:pt idx="10">
                  <c:v>180178633.38999999</c:v>
                </c:pt>
                <c:pt idx="11">
                  <c:v>159666878.36000001</c:v>
                </c:pt>
                <c:pt idx="12">
                  <c:v>174750149.43000001</c:v>
                </c:pt>
                <c:pt idx="13">
                  <c:v>225410772.73000002</c:v>
                </c:pt>
                <c:pt idx="14">
                  <c:v>231173538.34999999</c:v>
                </c:pt>
                <c:pt idx="15">
                  <c:v>268553728.42000002</c:v>
                </c:pt>
                <c:pt idx="16">
                  <c:v>255246237.31999999</c:v>
                </c:pt>
                <c:pt idx="17">
                  <c:v>180639608.52000001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TOTAL!$D$15</c:f>
              <c:strCache>
                <c:ptCount val="1"/>
                <c:pt idx="0">
                  <c:v>IZVOZ/EXPORT</c:v>
                </c:pt>
              </c:strCache>
            </c:strRef>
          </c:tx>
          <c:spPr>
            <a:ln w="28575" cap="rnd">
              <a:solidFill>
                <a:srgbClr val="006600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4.3338582677165352E-2"/>
                  <c:y val="3.49259259259259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6463582677165376E-2"/>
                  <c:y val="-1.87777777777777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9588582677165358E-2"/>
                  <c:y val="3.49259259259259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3338582677165394E-2"/>
                  <c:y val="3.49259259259257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3.9171916010498686E-2"/>
                  <c:y val="2.9370370370370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4.7466207349081441E-2"/>
                  <c:y val="-9.5185185185185182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4.1255249343832096E-2"/>
                  <c:y val="4.78888888888888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4.1216207349081518E-2"/>
                  <c:y val="4.60370370370370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4.7466207349081517E-2"/>
                  <c:y val="4.04814814814815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-4.3299540682414699E-2"/>
                  <c:y val="3.49259259259259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-4.5382874015748031E-2"/>
                  <c:y val="-2.06296296296296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66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TOTAL!$B$16:$B$33</c:f>
              <c:numCache>
                <c:formatCode>General</c:formatCode>
                <c:ptCount val="1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  <c:pt idx="16">
                  <c:v>2025</c:v>
                </c:pt>
                <c:pt idx="17">
                  <c:v>2026</c:v>
                </c:pt>
              </c:numCache>
            </c:numRef>
          </c:cat>
          <c:val>
            <c:numRef>
              <c:f>TOTAL!$D$16:$D$33</c:f>
              <c:numCache>
                <c:formatCode>#,##0.00</c:formatCode>
                <c:ptCount val="18"/>
                <c:pt idx="0">
                  <c:v>61116690.280000001</c:v>
                </c:pt>
                <c:pt idx="1">
                  <c:v>74148269.989999965</c:v>
                </c:pt>
                <c:pt idx="2">
                  <c:v>79079836.790000021</c:v>
                </c:pt>
                <c:pt idx="3">
                  <c:v>84354875.599999994</c:v>
                </c:pt>
                <c:pt idx="4">
                  <c:v>78485301.619999975</c:v>
                </c:pt>
                <c:pt idx="5">
                  <c:v>65178105.939999998</c:v>
                </c:pt>
                <c:pt idx="6">
                  <c:v>61186036.400000006</c:v>
                </c:pt>
                <c:pt idx="7">
                  <c:v>67687240.390000001</c:v>
                </c:pt>
                <c:pt idx="8">
                  <c:v>75930717.939999998</c:v>
                </c:pt>
                <c:pt idx="9">
                  <c:v>88734621.719999999</c:v>
                </c:pt>
                <c:pt idx="10">
                  <c:v>106640557.64999999</c:v>
                </c:pt>
                <c:pt idx="11">
                  <c:v>94048329.939999998</c:v>
                </c:pt>
                <c:pt idx="12">
                  <c:v>93941128.870000005</c:v>
                </c:pt>
                <c:pt idx="13">
                  <c:v>114562239.86</c:v>
                </c:pt>
                <c:pt idx="14">
                  <c:v>131034940.62</c:v>
                </c:pt>
                <c:pt idx="15">
                  <c:v>145898590.03</c:v>
                </c:pt>
                <c:pt idx="16">
                  <c:v>146136909.43000001</c:v>
                </c:pt>
                <c:pt idx="17">
                  <c:v>108296205.32000002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143589088"/>
        <c:axId val="-1143575488"/>
      </c:lineChart>
      <c:catAx>
        <c:axId val="-1143589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-1143575488"/>
        <c:crosses val="autoZero"/>
        <c:auto val="1"/>
        <c:lblAlgn val="ctr"/>
        <c:lblOffset val="100"/>
        <c:noMultiLvlLbl val="0"/>
      </c:catAx>
      <c:valAx>
        <c:axId val="-11435754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-1143589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r>
              <a:rPr lang="hr-BA" sz="3200" b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Kg</a:t>
            </a:r>
            <a:endParaRPr lang="en-US" sz="3200" b="1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c:rich>
      </c:tx>
      <c:layout>
        <c:manualLayout>
          <c:xMode val="edge"/>
          <c:yMode val="edge"/>
          <c:x val="0.83027556988447315"/>
          <c:y val="9.81481481481481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1.1548556430446194E-2"/>
          <c:y val="4.1694517351997668E-2"/>
          <c:w val="0.97690288713910756"/>
          <c:h val="0.86912787984835227"/>
        </c:manualLayout>
      </c:layout>
      <c:lineChart>
        <c:grouping val="standard"/>
        <c:varyColors val="0"/>
        <c:ser>
          <c:idx val="0"/>
          <c:order val="0"/>
          <c:tx>
            <c:strRef>
              <c:f>TOTAL!$B$37</c:f>
              <c:strCache>
                <c:ptCount val="1"/>
                <c:pt idx="0">
                  <c:v>IZVOZ/EXPORT</c:v>
                </c:pt>
              </c:strCache>
            </c:strRef>
          </c:tx>
          <c:spPr>
            <a:ln w="28575" cap="rnd">
              <a:solidFill>
                <a:srgbClr val="006600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5.1028912724492129E-2"/>
                  <c:y val="-5.15925925925925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1028912724492136E-2"/>
                  <c:y val="-4.97407407407408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5.4178519023704713E-2"/>
                  <c:y val="-4.41851851851852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2078781490896314E-2"/>
                  <c:y val="-4.60370370370370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5280881228429199E-2"/>
                  <c:y val="-4.60370370370370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3.4231012462024923E-2"/>
                  <c:y val="-5.15925925925926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4.4729700126066994E-2"/>
                  <c:y val="-6.27037037037037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1.2266104532209065E-2"/>
                  <c:y val="1.69259259259259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rgbClr val="0066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TOTAL!$A$38:$A$50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</c:v>
                </c:pt>
              </c:numCache>
            </c:numRef>
          </c:cat>
          <c:val>
            <c:numRef>
              <c:f>TOTAL!$B$38:$B$50</c:f>
              <c:numCache>
                <c:formatCode>#,##0.00</c:formatCode>
                <c:ptCount val="13"/>
                <c:pt idx="0">
                  <c:v>50161448.890000001</c:v>
                </c:pt>
                <c:pt idx="1">
                  <c:v>51739312.130000003</c:v>
                </c:pt>
                <c:pt idx="2">
                  <c:v>58608824.329999998</c:v>
                </c:pt>
                <c:pt idx="3">
                  <c:v>69074894.930000007</c:v>
                </c:pt>
                <c:pt idx="4">
                  <c:v>78720108.980000004</c:v>
                </c:pt>
                <c:pt idx="5">
                  <c:v>93067091.879999995</c:v>
                </c:pt>
                <c:pt idx="6">
                  <c:v>84014904.879999995</c:v>
                </c:pt>
                <c:pt idx="7">
                  <c:v>79824674.170000002</c:v>
                </c:pt>
                <c:pt idx="8">
                  <c:v>67163900.5</c:v>
                </c:pt>
                <c:pt idx="9">
                  <c:v>67787062.879999995</c:v>
                </c:pt>
                <c:pt idx="10">
                  <c:v>76109162.549999997</c:v>
                </c:pt>
                <c:pt idx="11">
                  <c:v>71849937.859999999</c:v>
                </c:pt>
                <c:pt idx="12">
                  <c:v>55276510.350000001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TOTAL!$C$37</c:f>
              <c:strCache>
                <c:ptCount val="1"/>
                <c:pt idx="0">
                  <c:v>UVOZ/IMPORT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4"/>
              <c:layout>
                <c:manualLayout>
                  <c:x val="-3.7380618761237598E-2"/>
                  <c:y val="6.27037037037036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7380618761237522E-2"/>
                  <c:y val="0.1127037037037037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4.4729700126066994E-2"/>
                  <c:y val="5.89999999999999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4.5779568892471117E-2"/>
                  <c:y val="6.82592592592591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4.1580093826854472E-2"/>
                  <c:y val="7.38148148148148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1.1216235765804865E-2"/>
                  <c:y val="2.75185185185183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TOTAL!$A$38:$A$50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</c:v>
                </c:pt>
              </c:numCache>
            </c:numRef>
          </c:cat>
          <c:val>
            <c:numRef>
              <c:f>TOTAL!$C$38:$C$50</c:f>
              <c:numCache>
                <c:formatCode>#,##0.00</c:formatCode>
                <c:ptCount val="13"/>
                <c:pt idx="0">
                  <c:v>45084271.299999997</c:v>
                </c:pt>
                <c:pt idx="1">
                  <c:v>44303151.630000003</c:v>
                </c:pt>
                <c:pt idx="2">
                  <c:v>47008461.689999998</c:v>
                </c:pt>
                <c:pt idx="3">
                  <c:v>46216243.869999997</c:v>
                </c:pt>
                <c:pt idx="4">
                  <c:v>56609575.060000002</c:v>
                </c:pt>
                <c:pt idx="5">
                  <c:v>86217416.5</c:v>
                </c:pt>
                <c:pt idx="6">
                  <c:v>68002551.909999996</c:v>
                </c:pt>
                <c:pt idx="7">
                  <c:v>53533365.740000002</c:v>
                </c:pt>
                <c:pt idx="8">
                  <c:v>55636808.280000001</c:v>
                </c:pt>
                <c:pt idx="9">
                  <c:v>57811793.619999997</c:v>
                </c:pt>
                <c:pt idx="10">
                  <c:v>65309296.979999997</c:v>
                </c:pt>
                <c:pt idx="11">
                  <c:v>49482597.950000003</c:v>
                </c:pt>
                <c:pt idx="12">
                  <c:v>37557086.020000003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143586368"/>
        <c:axId val="-1143574944"/>
      </c:lineChart>
      <c:catAx>
        <c:axId val="-114358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-1143574944"/>
        <c:crosses val="autoZero"/>
        <c:auto val="1"/>
        <c:lblAlgn val="ctr"/>
        <c:lblOffset val="100"/>
        <c:noMultiLvlLbl val="0"/>
      </c:catAx>
      <c:valAx>
        <c:axId val="-11435749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-114358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hr-BA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Deficit</a:t>
            </a:r>
            <a:r>
              <a:rPr lang="hr-BA" sz="3200" b="1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KM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c:rich>
      </c:tx>
      <c:layout>
        <c:manualLayout>
          <c:xMode val="edge"/>
          <c:yMode val="edge"/>
          <c:x val="0.45919791666666665"/>
          <c:y val="0.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1.1458333333333333E-2"/>
          <c:y val="9.3029204682747987E-2"/>
          <c:w val="0.9770833333333333"/>
          <c:h val="0.8407099112610924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4375000000000003E-2"/>
                  <c:y val="3.8888888888888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1875000000000009E-2"/>
                  <c:y val="2.2222222222222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8541666666666682E-2"/>
                  <c:y val="-2.22222222222222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5625000000000038E-2"/>
                  <c:y val="-1.48148148148148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3749999999999997E-2"/>
                  <c:y val="7.22222222222222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8750000000000037E-2"/>
                  <c:y val="-2.0370370370370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9583333333333331E-2"/>
                  <c:y val="3.33333333333333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2291666666666746E-2"/>
                  <c:y val="-2.2222222222222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3.4375000000000003E-2"/>
                  <c:y val="3.88888888888889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1.9791666666666742E-2"/>
                  <c:y val="1.11111111111111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4.6875000000000076E-2"/>
                  <c:y val="-3.8888888888888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3.6458333333333412E-2"/>
                  <c:y val="2.7777777777777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2.3958333333333411E-2"/>
                  <c:y val="3.7037037037036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4.6875E-2"/>
                  <c:y val="-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5.4166666666666821E-2"/>
                  <c:y val="3.33333333333332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-5.7291666666666664E-2"/>
                  <c:y val="-2.2222222222222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0"/>
                  <c:y val="-2.59259259259259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0"/>
                  <c:y val="2.4074074074074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TOTAL!$G$16:$G$33</c:f>
              <c:numCache>
                <c:formatCode>0</c:formatCode>
                <c:ptCount val="1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  <c:pt idx="16" formatCode="General">
                  <c:v>2025</c:v>
                </c:pt>
                <c:pt idx="17" formatCode="General">
                  <c:v>2026</c:v>
                </c:pt>
              </c:numCache>
            </c:numRef>
          </c:cat>
          <c:val>
            <c:numRef>
              <c:f>TOTAL!$F$16:$F$33</c:f>
              <c:numCache>
                <c:formatCode>#,##0.00</c:formatCode>
                <c:ptCount val="18"/>
                <c:pt idx="0">
                  <c:v>67667200.799999982</c:v>
                </c:pt>
                <c:pt idx="1">
                  <c:v>71558058.720000133</c:v>
                </c:pt>
                <c:pt idx="2">
                  <c:v>85342590.120000094</c:v>
                </c:pt>
                <c:pt idx="3">
                  <c:v>80054291.440000027</c:v>
                </c:pt>
                <c:pt idx="4">
                  <c:v>77192912.259999931</c:v>
                </c:pt>
                <c:pt idx="5">
                  <c:v>70304138.180000007</c:v>
                </c:pt>
                <c:pt idx="6">
                  <c:v>66898496.659999996</c:v>
                </c:pt>
                <c:pt idx="7">
                  <c:v>65966923.719999999</c:v>
                </c:pt>
                <c:pt idx="8">
                  <c:v>66479805.849999994</c:v>
                </c:pt>
                <c:pt idx="9">
                  <c:v>65899259.25999999</c:v>
                </c:pt>
                <c:pt idx="10">
                  <c:v>73538075.739999995</c:v>
                </c:pt>
                <c:pt idx="11">
                  <c:v>65618548.420000017</c:v>
                </c:pt>
                <c:pt idx="12">
                  <c:v>80809020.560000002</c:v>
                </c:pt>
                <c:pt idx="13">
                  <c:v>110848532.87000002</c:v>
                </c:pt>
                <c:pt idx="14">
                  <c:v>100138597.72999999</c:v>
                </c:pt>
                <c:pt idx="15">
                  <c:v>122655138.39000002</c:v>
                </c:pt>
                <c:pt idx="16">
                  <c:v>109109327.88999999</c:v>
                </c:pt>
                <c:pt idx="17">
                  <c:v>72343403.199999988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143578752"/>
        <c:axId val="-1143574400"/>
      </c:lineChart>
      <c:catAx>
        <c:axId val="-1143578752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-1143574400"/>
        <c:crosses val="autoZero"/>
        <c:auto val="1"/>
        <c:lblAlgn val="ctr"/>
        <c:lblOffset val="100"/>
        <c:noMultiLvlLbl val="0"/>
      </c:catAx>
      <c:valAx>
        <c:axId val="-11435744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-1143578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8671537623817778E-2"/>
          <c:y val="2.6331551562424092E-2"/>
          <c:w val="0.94031846847843203"/>
          <c:h val="0.89178143617078243"/>
        </c:manualLayout>
      </c:layout>
      <c:pie3DChart>
        <c:varyColors val="1"/>
        <c:ser>
          <c:idx val="0"/>
          <c:order val="0"/>
          <c:explosion val="6"/>
          <c:dPt>
            <c:idx val="0"/>
            <c:bubble3D val="0"/>
            <c:spPr>
              <a:solidFill>
                <a:srgbClr val="4F81BD"/>
              </a:solidFill>
              <a:ln w="25400">
                <a:solidFill>
                  <a:srgbClr val="FFFFFF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C0504D"/>
              </a:solidFill>
              <a:ln w="25400">
                <a:solidFill>
                  <a:srgbClr val="FFFFFF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9BBB59"/>
              </a:solidFill>
              <a:ln w="25400">
                <a:solidFill>
                  <a:srgbClr val="FFFFFF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8064A2"/>
              </a:solidFill>
              <a:ln w="25400">
                <a:solidFill>
                  <a:srgbClr val="FFFFFF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4BACC6"/>
              </a:solidFill>
              <a:ln w="25400">
                <a:solidFill>
                  <a:srgbClr val="FFFFFF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F79646"/>
              </a:solidFill>
              <a:ln w="25400">
                <a:solidFill>
                  <a:srgbClr val="FFFFFF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0.13228057597951517"/>
                  <c:y val="-0.12913449206646568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50897186849849"/>
                      <c:h val="0.21383361780928631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1936298172317644"/>
                  <c:y val="4.4122616094359616E-3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0522292077874591"/>
                      <c:h val="0.20342578685396703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3.3048431565675954E-2"/>
                  <c:y val="-0.13310773927216271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710824922680983"/>
                      <c:h val="0.21436583643768331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7.8490024968480385E-2"/>
                  <c:y val="-0.24229575120664937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922363509327073"/>
                      <c:h val="0.19071167517559412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1.4614823132340765E-3"/>
                  <c:y val="-1.840903725545919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991550530921753"/>
                      <c:h val="0.19073138697664582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0.16959976918142672"/>
                  <c:y val="9.396204252130384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666906940040516"/>
                      <c:h val="7.522023281344363E-2"/>
                    </c:manualLayout>
                  </c15:layout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'Procenat 2024'!$A$25:$A$30</c:f>
              <c:strCache>
                <c:ptCount val="6"/>
                <c:pt idx="0">
                  <c:v>0401 Mlijeko i pavlaka, nekoncentrirani i bez dodatog šecera ili drugih sladila; Milk and cream not concentrated not containing  added sugar</c:v>
                </c:pt>
                <c:pt idx="1">
                  <c:v>0402 Mlijeko i pavlaka, koncentrirani ili s dodatim šecerom ili drugim sladilima; Milk and cream concentrated or containing added sugar</c:v>
                </c:pt>
                <c:pt idx="2">
                  <c:v>0403 Mlaćenica,kiselo mlijeko i pavlaka,jogurt,kefir i ostalo fermetirano ili zakiseljeno; Buttermilk, acid milk, cream, yogurt, kefir</c:v>
                </c:pt>
                <c:pt idx="3">
                  <c:v>0404 Surutka, koncentrirana ili nekoncentrirana, s dodatim šecerom ili drugim sladilima; Whey concentrated or non concetrated, added sugar</c:v>
                </c:pt>
                <c:pt idx="4">
                  <c:v>0405 Maslac i ostale masti i ulja, dobiveni od mlijeka; mlijecni namazi; Butter and other fats and oils derived from milk</c:v>
                </c:pt>
                <c:pt idx="5">
                  <c:v>0406 Sir i skuta; Cheese and curd cheese</c:v>
                </c:pt>
              </c:strCache>
            </c:strRef>
          </c:cat>
          <c:val>
            <c:numRef>
              <c:f>'Procenat 2024'!$B$25:$B$30</c:f>
              <c:numCache>
                <c:formatCode>#,##0.00</c:formatCode>
                <c:ptCount val="6"/>
                <c:pt idx="0">
                  <c:v>52.552831204348813</c:v>
                </c:pt>
                <c:pt idx="1">
                  <c:v>0.1946555056553039</c:v>
                </c:pt>
                <c:pt idx="2">
                  <c:v>27.139077837825326</c:v>
                </c:pt>
                <c:pt idx="3">
                  <c:v>4.3760491616686575E-2</c:v>
                </c:pt>
                <c:pt idx="4">
                  <c:v>6.8752799543859906</c:v>
                </c:pt>
                <c:pt idx="5">
                  <c:v>13.194395006167881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4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1.6078222330525905E-2"/>
          <c:w val="1"/>
          <c:h val="0.97171202729252659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4F81BD"/>
              </a:solidFill>
              <a:ln w="25400">
                <a:solidFill>
                  <a:srgbClr val="FFFFFF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C0504D"/>
              </a:solidFill>
              <a:ln w="25400">
                <a:solidFill>
                  <a:srgbClr val="FFFFFF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9BBB59"/>
              </a:solidFill>
              <a:ln w="25400">
                <a:solidFill>
                  <a:srgbClr val="FFFFFF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FFFF00"/>
              </a:solidFill>
              <a:ln w="25400">
                <a:solidFill>
                  <a:srgbClr val="FFFFFF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4BACC6"/>
              </a:solidFill>
              <a:ln w="25400">
                <a:solidFill>
                  <a:srgbClr val="FFFFFF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F79646"/>
              </a:solidFill>
              <a:ln w="25400">
                <a:solidFill>
                  <a:srgbClr val="FFFFFF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0.15475960073313508"/>
                  <c:y val="0.20318590820416024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440304952994718"/>
                      <c:h val="0.26003807947456714"/>
                    </c:manualLayout>
                  </c15:layout>
                </c:ext>
              </c:extLst>
            </c:dLbl>
            <c:dLbl>
              <c:idx val="1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2"/>
              <c:layout>
                <c:manualLayout>
                  <c:x val="-2.975292076912682E-4"/>
                  <c:y val="-8.1531811820282407E-2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0215250105074029"/>
                      <c:h val="0.26003807947456714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2.8732872211205296E-2"/>
                  <c:y val="8.323432162923157E-2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0904622390661626"/>
                      <c:h val="0.26003807947456714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0.16945056867891514"/>
                  <c:y val="-0.16247597435233554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5"/>
              <c:layout>
                <c:manualLayout>
                  <c:x val="0.17522911198600175"/>
                  <c:y val="-0.1191550282520294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'Procenat 2024'!$A$12:$A$17</c:f>
              <c:strCache>
                <c:ptCount val="6"/>
                <c:pt idx="0">
                  <c:v>0401 Mlijeko i pavlaka, nekoncentrirani i bez dodatog šecera ili drugih sladila; Milk and cream not concentrated not containing  added sugar</c:v>
                </c:pt>
                <c:pt idx="1">
                  <c:v>0402 Mlijeko i pavlaka, koncentrirani ili s dodatim šecerom ili drugim sladilima; Milk and cream concentrated or containing added sugar</c:v>
                </c:pt>
                <c:pt idx="2">
                  <c:v>0403 Mlaćenica,kiselo mlijeko i pavlaka,jogurt,kefir i ostalo fermetirano ili zakiseljeno; Buttermilk, acid milk, cream, yogurt, kefir</c:v>
                </c:pt>
                <c:pt idx="3">
                  <c:v>0404 Surutka, koncentrirana ili nekoncentrirana, s dodatim šecerom ili drugim sladilima; Whey concentrated or non concetrated, added sugar</c:v>
                </c:pt>
                <c:pt idx="4">
                  <c:v>0405 Maslac i ostale masti i ulja, dobiveni od mlijeka; mlijecni namazi; Butter and other fats and oils derived from milk</c:v>
                </c:pt>
                <c:pt idx="5">
                  <c:v>0406 Sir i skuta; Cheese and curd cheese</c:v>
                </c:pt>
              </c:strCache>
            </c:strRef>
          </c:cat>
          <c:val>
            <c:numRef>
              <c:f>'Procenat 2024'!$B$12:$B$17</c:f>
              <c:numCache>
                <c:formatCode>#,##0.00</c:formatCode>
                <c:ptCount val="6"/>
                <c:pt idx="0">
                  <c:v>19.662454611262358</c:v>
                </c:pt>
                <c:pt idx="1">
                  <c:v>1.919300543442777</c:v>
                </c:pt>
                <c:pt idx="2">
                  <c:v>12.741991541769773</c:v>
                </c:pt>
                <c:pt idx="3">
                  <c:v>3.2507671796146971</c:v>
                </c:pt>
                <c:pt idx="4">
                  <c:v>8.6547624019643283</c:v>
                </c:pt>
                <c:pt idx="5">
                  <c:v>53.770723721946077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4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2.5467820043621307E-2"/>
          <c:w val="1"/>
          <c:h val="0.97171202729252659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4F81BD"/>
              </a:solidFill>
              <a:ln w="25400">
                <a:solidFill>
                  <a:srgbClr val="FFFFFF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C0504D"/>
              </a:solidFill>
              <a:ln w="25400">
                <a:solidFill>
                  <a:srgbClr val="FFFFFF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9BBB59"/>
              </a:solidFill>
              <a:ln w="25400">
                <a:solidFill>
                  <a:srgbClr val="FFFFFF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FFFF00"/>
              </a:solidFill>
              <a:ln w="25400">
                <a:solidFill>
                  <a:srgbClr val="FFFFFF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4BACC6"/>
              </a:solidFill>
              <a:ln w="25400">
                <a:solidFill>
                  <a:srgbClr val="FFFFFF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F79646"/>
              </a:solidFill>
              <a:ln w="25400">
                <a:solidFill>
                  <a:srgbClr val="FFFFFF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0.22330003525678693"/>
                  <c:y val="0.1622550721305822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945273631840792"/>
                      <c:h val="0.2339659367396593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4.1216141514648974E-2"/>
                  <c:y val="-7.5072283847730709E-2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7111111111111114"/>
                      <c:h val="0.25677858880778587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5.5279159756787914E-4"/>
                  <c:y val="9.1522501293177766E-2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4"/>
              <c:layout>
                <c:manualLayout>
                  <c:x val="-0.16945056867891514"/>
                  <c:y val="-0.16247597435233554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5"/>
              <c:layout>
                <c:manualLayout>
                  <c:x val="0.17522911198600175"/>
                  <c:y val="-0.1191550282520294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'Procenat 2024'!$A$12:$A$17</c:f>
              <c:strCache>
                <c:ptCount val="6"/>
                <c:pt idx="0">
                  <c:v>0401 Mlijeko i pavlaka, nekoncentrirani i bez dodatog šecera ili drugih sladila; Milk and cream not concentrated not containing  added sugar</c:v>
                </c:pt>
                <c:pt idx="1">
                  <c:v>0402 Mlijeko i pavlaka, koncentrirani ili s dodatim šecerom ili drugim sladilima; Milk and cream concentrated or containing added sugar</c:v>
                </c:pt>
                <c:pt idx="2">
                  <c:v>0403 Mlaćenica,kiselo mlijeko i pavlaka,jogurt,kefir i ostalo fermetirano ili zakiseljeno; Buttermilk, acid milk, cream, yogurt, kefir</c:v>
                </c:pt>
                <c:pt idx="3">
                  <c:v>0404 Surutka, koncentrirana ili nekoncentrirana, s dodatim šecerom ili drugim sladilima; Whey concentrated or non concetrated, added sugar</c:v>
                </c:pt>
                <c:pt idx="4">
                  <c:v>0405 Maslac i ostale masti i ulja, dobiveni od mlijeka; mlijecni namazi; Butter and other fats and oils derived from milk</c:v>
                </c:pt>
                <c:pt idx="5">
                  <c:v>0406 Sir i skuta; Cheese and curd cheese</c:v>
                </c:pt>
              </c:strCache>
            </c:strRef>
          </c:cat>
          <c:val>
            <c:numRef>
              <c:f>'Procenat 2024'!$B$12:$B$17</c:f>
              <c:numCache>
                <c:formatCode>#,##0.00</c:formatCode>
                <c:ptCount val="6"/>
                <c:pt idx="0">
                  <c:v>14.989185041885298</c:v>
                </c:pt>
                <c:pt idx="1">
                  <c:v>1.7407542707621897</c:v>
                </c:pt>
                <c:pt idx="2">
                  <c:v>16.662223787241849</c:v>
                </c:pt>
                <c:pt idx="3">
                  <c:v>3.2574643668741716</c:v>
                </c:pt>
                <c:pt idx="4">
                  <c:v>8.079909467022576</c:v>
                </c:pt>
                <c:pt idx="5">
                  <c:v>55.270463066213907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3785439789309616E-2"/>
          <c:y val="5.7870370370370371E-2"/>
          <c:w val="0.87215608287871871"/>
          <c:h val="0.82870370370370372"/>
        </c:manualLayout>
      </c:layout>
      <c:pie3DChart>
        <c:varyColors val="1"/>
        <c:ser>
          <c:idx val="0"/>
          <c:order val="0"/>
          <c:explosion val="6"/>
          <c:dPt>
            <c:idx val="0"/>
            <c:bubble3D val="0"/>
            <c:spPr>
              <a:solidFill>
                <a:srgbClr val="4F81BD"/>
              </a:solidFill>
              <a:ln w="25400">
                <a:solidFill>
                  <a:srgbClr val="FFFFFF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C0504D"/>
              </a:solidFill>
              <a:ln w="25400">
                <a:solidFill>
                  <a:srgbClr val="FFFFFF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9BBB59"/>
              </a:solidFill>
              <a:ln w="25400">
                <a:solidFill>
                  <a:srgbClr val="FFFFFF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8064A2"/>
              </a:solidFill>
              <a:ln w="25400">
                <a:solidFill>
                  <a:srgbClr val="FFFFFF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4BACC6"/>
              </a:solidFill>
              <a:ln w="25400">
                <a:solidFill>
                  <a:srgbClr val="FFFFFF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F79646"/>
              </a:solidFill>
              <a:ln w="25400">
                <a:solidFill>
                  <a:srgbClr val="FFFFFF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0.1201510446349303"/>
                  <c:y val="9.9984290284881924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337280033496553"/>
                      <c:h val="0.21115328467153285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6.4349356625842749E-2"/>
                  <c:y val="3.5011820602716633E-2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7289020187099949"/>
                      <c:h val="0.21115328467153285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16543574593796159"/>
                  <c:y val="-0.17654792421020366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250123092072869"/>
                      <c:h val="0.21167883211678831"/>
                    </c:manualLayout>
                  </c15:layout>
                </c:ext>
              </c:extLst>
            </c:dLbl>
            <c:dLbl>
              <c:idx val="4"/>
              <c:layout/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16373889748271858"/>
                  <c:y val="8.476778358909516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'Procenat 2024'!$A$25:$A$30</c:f>
              <c:strCache>
                <c:ptCount val="6"/>
                <c:pt idx="0">
                  <c:v>0401 Mlijeko i pavlaka, nekoncentrirani i bez dodatog šecera ili drugih sladila; Milk and cream not concentrated not containing  added sugar</c:v>
                </c:pt>
                <c:pt idx="1">
                  <c:v>0402 Mlijeko i pavlaka, koncentrirani ili s dodatim šecerom ili drugim sladilima; Milk and cream concentrated or containing added sugar</c:v>
                </c:pt>
                <c:pt idx="2">
                  <c:v>0403 Mlaćenica,kiselo mlijeko i pavlaka,jogurt,kefir i ostalo fermetirano ili zakiseljeno; Buttermilk, acid milk, cream, yogurt, kefir</c:v>
                </c:pt>
                <c:pt idx="3">
                  <c:v>0404 Surutka, koncentrirana ili nekoncentrirana, s dodatim šecerom ili drugim sladilima; Whey concentrated or non concetrated, added sugar</c:v>
                </c:pt>
                <c:pt idx="4">
                  <c:v>0405 Maslac i ostale masti i ulja, dobiveni od mlijeka; mlijecni namazi; Butter and other fats and oils derived from milk</c:v>
                </c:pt>
                <c:pt idx="5">
                  <c:v>0406 Sir i skuta; Cheese and curd cheese</c:v>
                </c:pt>
              </c:strCache>
            </c:strRef>
          </c:cat>
          <c:val>
            <c:numRef>
              <c:f>'Procenat 2024'!$B$25:$B$30</c:f>
              <c:numCache>
                <c:formatCode>#,##0.00</c:formatCode>
                <c:ptCount val="6"/>
                <c:pt idx="0">
                  <c:v>47.419285466428185</c:v>
                </c:pt>
                <c:pt idx="1">
                  <c:v>0.3519572259007015</c:v>
                </c:pt>
                <c:pt idx="2">
                  <c:v>29.654076045515122</c:v>
                </c:pt>
                <c:pt idx="3">
                  <c:v>4.6151644789690208E-2</c:v>
                </c:pt>
                <c:pt idx="4">
                  <c:v>7.6505541865647331</c:v>
                </c:pt>
                <c:pt idx="5">
                  <c:v>14.877975430801547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Mjeseci!$C$1</c:f>
              <c:strCache>
                <c:ptCount val="1"/>
                <c:pt idx="0">
                  <c:v>IZVOZ/EXPORT KM</c:v>
                </c:pt>
              </c:strCache>
            </c:strRef>
          </c:tx>
          <c:spPr>
            <a:ln w="28575" cap="rnd">
              <a:solidFill>
                <a:srgbClr val="000066"/>
              </a:solidFill>
              <a:round/>
            </a:ln>
            <a:effectLst/>
          </c:spPr>
          <c:marker>
            <c:symbol val="none"/>
          </c:marker>
          <c:cat>
            <c:multiLvlStrRef>
              <c:f>Mjeseci!$A$2:$B$169</c:f>
              <c:multiLvlStrCache>
                <c:ptCount val="168"/>
                <c:lvl>
                  <c:pt idx="0">
                    <c:v>I</c:v>
                  </c:pt>
                  <c:pt idx="1">
                    <c:v>II</c:v>
                  </c:pt>
                  <c:pt idx="2">
                    <c:v>III</c:v>
                  </c:pt>
                  <c:pt idx="3">
                    <c:v>IV</c:v>
                  </c:pt>
                  <c:pt idx="4">
                    <c:v>V</c:v>
                  </c:pt>
                  <c:pt idx="5">
                    <c:v>VI</c:v>
                  </c:pt>
                  <c:pt idx="6">
                    <c:v>VII</c:v>
                  </c:pt>
                  <c:pt idx="7">
                    <c:v>VIII</c:v>
                  </c:pt>
                  <c:pt idx="8">
                    <c:v>IX</c:v>
                  </c:pt>
                  <c:pt idx="9">
                    <c:v>X</c:v>
                  </c:pt>
                  <c:pt idx="10">
                    <c:v>XI</c:v>
                  </c:pt>
                  <c:pt idx="11">
                    <c:v>XII</c:v>
                  </c:pt>
                  <c:pt idx="12">
                    <c:v>I</c:v>
                  </c:pt>
                  <c:pt idx="13">
                    <c:v>II</c:v>
                  </c:pt>
                  <c:pt idx="14">
                    <c:v>III</c:v>
                  </c:pt>
                  <c:pt idx="15">
                    <c:v>IV</c:v>
                  </c:pt>
                  <c:pt idx="16">
                    <c:v>V</c:v>
                  </c:pt>
                  <c:pt idx="17">
                    <c:v>VI</c:v>
                  </c:pt>
                  <c:pt idx="18">
                    <c:v>VII</c:v>
                  </c:pt>
                  <c:pt idx="19">
                    <c:v>VIII</c:v>
                  </c:pt>
                  <c:pt idx="20">
                    <c:v>IX</c:v>
                  </c:pt>
                  <c:pt idx="21">
                    <c:v>X</c:v>
                  </c:pt>
                  <c:pt idx="22">
                    <c:v>XI</c:v>
                  </c:pt>
                  <c:pt idx="23">
                    <c:v>XII</c:v>
                  </c:pt>
                  <c:pt idx="24">
                    <c:v>I</c:v>
                  </c:pt>
                  <c:pt idx="25">
                    <c:v>II</c:v>
                  </c:pt>
                  <c:pt idx="26">
                    <c:v>III</c:v>
                  </c:pt>
                  <c:pt idx="27">
                    <c:v>IV</c:v>
                  </c:pt>
                  <c:pt idx="28">
                    <c:v>V</c:v>
                  </c:pt>
                  <c:pt idx="29">
                    <c:v>VI</c:v>
                  </c:pt>
                  <c:pt idx="30">
                    <c:v>VII</c:v>
                  </c:pt>
                  <c:pt idx="31">
                    <c:v>VIII</c:v>
                  </c:pt>
                  <c:pt idx="32">
                    <c:v>IX</c:v>
                  </c:pt>
                  <c:pt idx="33">
                    <c:v>X</c:v>
                  </c:pt>
                  <c:pt idx="34">
                    <c:v>XI</c:v>
                  </c:pt>
                  <c:pt idx="35">
                    <c:v>XII</c:v>
                  </c:pt>
                  <c:pt idx="36">
                    <c:v>I</c:v>
                  </c:pt>
                  <c:pt idx="37">
                    <c:v>II</c:v>
                  </c:pt>
                  <c:pt idx="38">
                    <c:v>III</c:v>
                  </c:pt>
                  <c:pt idx="39">
                    <c:v>IV</c:v>
                  </c:pt>
                  <c:pt idx="40">
                    <c:v>V</c:v>
                  </c:pt>
                  <c:pt idx="41">
                    <c:v>VI</c:v>
                  </c:pt>
                  <c:pt idx="42">
                    <c:v>VII</c:v>
                  </c:pt>
                  <c:pt idx="43">
                    <c:v>VIII</c:v>
                  </c:pt>
                  <c:pt idx="44">
                    <c:v>IX</c:v>
                  </c:pt>
                  <c:pt idx="45">
                    <c:v>X</c:v>
                  </c:pt>
                  <c:pt idx="46">
                    <c:v>XI</c:v>
                  </c:pt>
                  <c:pt idx="47">
                    <c:v>XII</c:v>
                  </c:pt>
                  <c:pt idx="48">
                    <c:v>I</c:v>
                  </c:pt>
                  <c:pt idx="49">
                    <c:v>II</c:v>
                  </c:pt>
                  <c:pt idx="50">
                    <c:v>III</c:v>
                  </c:pt>
                  <c:pt idx="51">
                    <c:v>IV</c:v>
                  </c:pt>
                  <c:pt idx="52">
                    <c:v>V</c:v>
                  </c:pt>
                  <c:pt idx="53">
                    <c:v>VI</c:v>
                  </c:pt>
                  <c:pt idx="54">
                    <c:v>VII</c:v>
                  </c:pt>
                  <c:pt idx="55">
                    <c:v>VIII</c:v>
                  </c:pt>
                  <c:pt idx="56">
                    <c:v>IX</c:v>
                  </c:pt>
                  <c:pt idx="57">
                    <c:v>X</c:v>
                  </c:pt>
                  <c:pt idx="58">
                    <c:v>XI</c:v>
                  </c:pt>
                  <c:pt idx="59">
                    <c:v>XII</c:v>
                  </c:pt>
                  <c:pt idx="60">
                    <c:v>I</c:v>
                  </c:pt>
                  <c:pt idx="61">
                    <c:v>II</c:v>
                  </c:pt>
                  <c:pt idx="62">
                    <c:v>III</c:v>
                  </c:pt>
                  <c:pt idx="63">
                    <c:v>IV</c:v>
                  </c:pt>
                  <c:pt idx="64">
                    <c:v>V</c:v>
                  </c:pt>
                  <c:pt idx="65">
                    <c:v>VI</c:v>
                  </c:pt>
                  <c:pt idx="66">
                    <c:v>VII</c:v>
                  </c:pt>
                  <c:pt idx="67">
                    <c:v>VIII</c:v>
                  </c:pt>
                  <c:pt idx="68">
                    <c:v>IX</c:v>
                  </c:pt>
                  <c:pt idx="69">
                    <c:v>X</c:v>
                  </c:pt>
                  <c:pt idx="70">
                    <c:v>XI</c:v>
                  </c:pt>
                  <c:pt idx="71">
                    <c:v>XII</c:v>
                  </c:pt>
                  <c:pt idx="72">
                    <c:v>I</c:v>
                  </c:pt>
                  <c:pt idx="73">
                    <c:v>II</c:v>
                  </c:pt>
                  <c:pt idx="74">
                    <c:v>III</c:v>
                  </c:pt>
                  <c:pt idx="75">
                    <c:v>IV</c:v>
                  </c:pt>
                  <c:pt idx="76">
                    <c:v>V</c:v>
                  </c:pt>
                  <c:pt idx="77">
                    <c:v>VI</c:v>
                  </c:pt>
                  <c:pt idx="78">
                    <c:v>VII</c:v>
                  </c:pt>
                  <c:pt idx="79">
                    <c:v>VIII</c:v>
                  </c:pt>
                  <c:pt idx="80">
                    <c:v>IX</c:v>
                  </c:pt>
                  <c:pt idx="81">
                    <c:v>X</c:v>
                  </c:pt>
                  <c:pt idx="82">
                    <c:v>XI</c:v>
                  </c:pt>
                  <c:pt idx="83">
                    <c:v>XII</c:v>
                  </c:pt>
                  <c:pt idx="84">
                    <c:v>I</c:v>
                  </c:pt>
                  <c:pt idx="85">
                    <c:v>II</c:v>
                  </c:pt>
                  <c:pt idx="86">
                    <c:v>III</c:v>
                  </c:pt>
                  <c:pt idx="87">
                    <c:v>IV</c:v>
                  </c:pt>
                  <c:pt idx="88">
                    <c:v>V</c:v>
                  </c:pt>
                  <c:pt idx="89">
                    <c:v>VI</c:v>
                  </c:pt>
                  <c:pt idx="90">
                    <c:v>VII</c:v>
                  </c:pt>
                  <c:pt idx="91">
                    <c:v>VIII</c:v>
                  </c:pt>
                  <c:pt idx="92">
                    <c:v>IX</c:v>
                  </c:pt>
                  <c:pt idx="93">
                    <c:v>X</c:v>
                  </c:pt>
                  <c:pt idx="94">
                    <c:v>XI</c:v>
                  </c:pt>
                  <c:pt idx="95">
                    <c:v>XII</c:v>
                  </c:pt>
                  <c:pt idx="96">
                    <c:v>I</c:v>
                  </c:pt>
                  <c:pt idx="97">
                    <c:v>II</c:v>
                  </c:pt>
                  <c:pt idx="98">
                    <c:v>III</c:v>
                  </c:pt>
                  <c:pt idx="99">
                    <c:v>IV</c:v>
                  </c:pt>
                  <c:pt idx="100">
                    <c:v>V</c:v>
                  </c:pt>
                  <c:pt idx="101">
                    <c:v>VI</c:v>
                  </c:pt>
                  <c:pt idx="102">
                    <c:v>VII</c:v>
                  </c:pt>
                  <c:pt idx="103">
                    <c:v>VIII</c:v>
                  </c:pt>
                  <c:pt idx="104">
                    <c:v>IX</c:v>
                  </c:pt>
                  <c:pt idx="105">
                    <c:v>X</c:v>
                  </c:pt>
                  <c:pt idx="106">
                    <c:v>XI</c:v>
                  </c:pt>
                  <c:pt idx="107">
                    <c:v>XII</c:v>
                  </c:pt>
                  <c:pt idx="108">
                    <c:v>I</c:v>
                  </c:pt>
                  <c:pt idx="109">
                    <c:v>II</c:v>
                  </c:pt>
                  <c:pt idx="110">
                    <c:v>III</c:v>
                  </c:pt>
                  <c:pt idx="111">
                    <c:v>IV</c:v>
                  </c:pt>
                  <c:pt idx="112">
                    <c:v>V</c:v>
                  </c:pt>
                  <c:pt idx="113">
                    <c:v>VI</c:v>
                  </c:pt>
                  <c:pt idx="114">
                    <c:v>VII</c:v>
                  </c:pt>
                  <c:pt idx="115">
                    <c:v>VIII</c:v>
                  </c:pt>
                  <c:pt idx="116">
                    <c:v>IX</c:v>
                  </c:pt>
                  <c:pt idx="117">
                    <c:v>X</c:v>
                  </c:pt>
                  <c:pt idx="118">
                    <c:v>XI</c:v>
                  </c:pt>
                  <c:pt idx="119">
                    <c:v>XII</c:v>
                  </c:pt>
                  <c:pt idx="120">
                    <c:v>I</c:v>
                  </c:pt>
                  <c:pt idx="121">
                    <c:v>II</c:v>
                  </c:pt>
                  <c:pt idx="122">
                    <c:v>III</c:v>
                  </c:pt>
                  <c:pt idx="123">
                    <c:v>IV</c:v>
                  </c:pt>
                  <c:pt idx="124">
                    <c:v>V</c:v>
                  </c:pt>
                  <c:pt idx="125">
                    <c:v>VI</c:v>
                  </c:pt>
                  <c:pt idx="126">
                    <c:v>VII</c:v>
                  </c:pt>
                  <c:pt idx="127">
                    <c:v>VIII</c:v>
                  </c:pt>
                  <c:pt idx="128">
                    <c:v>IX</c:v>
                  </c:pt>
                  <c:pt idx="129">
                    <c:v>X</c:v>
                  </c:pt>
                  <c:pt idx="130">
                    <c:v>XI</c:v>
                  </c:pt>
                  <c:pt idx="131">
                    <c:v>XII</c:v>
                  </c:pt>
                  <c:pt idx="132">
                    <c:v>I</c:v>
                  </c:pt>
                  <c:pt idx="133">
                    <c:v>II</c:v>
                  </c:pt>
                  <c:pt idx="134">
                    <c:v>III</c:v>
                  </c:pt>
                  <c:pt idx="135">
                    <c:v>IV</c:v>
                  </c:pt>
                  <c:pt idx="136">
                    <c:v>V</c:v>
                  </c:pt>
                  <c:pt idx="137">
                    <c:v>VI</c:v>
                  </c:pt>
                  <c:pt idx="138">
                    <c:v>VII</c:v>
                  </c:pt>
                  <c:pt idx="139">
                    <c:v>VIII</c:v>
                  </c:pt>
                  <c:pt idx="140">
                    <c:v>IX</c:v>
                  </c:pt>
                  <c:pt idx="141">
                    <c:v>X</c:v>
                  </c:pt>
                  <c:pt idx="142">
                    <c:v>XI</c:v>
                  </c:pt>
                  <c:pt idx="143">
                    <c:v>XII</c:v>
                  </c:pt>
                  <c:pt idx="144">
                    <c:v>I</c:v>
                  </c:pt>
                  <c:pt idx="145">
                    <c:v>II</c:v>
                  </c:pt>
                  <c:pt idx="146">
                    <c:v>III</c:v>
                  </c:pt>
                  <c:pt idx="147">
                    <c:v>IV</c:v>
                  </c:pt>
                  <c:pt idx="148">
                    <c:v>V</c:v>
                  </c:pt>
                  <c:pt idx="149">
                    <c:v>VI</c:v>
                  </c:pt>
                  <c:pt idx="150">
                    <c:v>VII</c:v>
                  </c:pt>
                  <c:pt idx="151">
                    <c:v>VIII</c:v>
                  </c:pt>
                  <c:pt idx="152">
                    <c:v>IX</c:v>
                  </c:pt>
                  <c:pt idx="153">
                    <c:v>X</c:v>
                  </c:pt>
                  <c:pt idx="154">
                    <c:v>XI</c:v>
                  </c:pt>
                  <c:pt idx="155">
                    <c:v>XII</c:v>
                  </c:pt>
                  <c:pt idx="156">
                    <c:v>I</c:v>
                  </c:pt>
                  <c:pt idx="157">
                    <c:v>II</c:v>
                  </c:pt>
                  <c:pt idx="158">
                    <c:v>III</c:v>
                  </c:pt>
                  <c:pt idx="159">
                    <c:v>IV</c:v>
                  </c:pt>
                  <c:pt idx="160">
                    <c:v>V</c:v>
                  </c:pt>
                  <c:pt idx="161">
                    <c:v>VI</c:v>
                  </c:pt>
                  <c:pt idx="162">
                    <c:v>VII</c:v>
                  </c:pt>
                  <c:pt idx="163">
                    <c:v>VIII</c:v>
                  </c:pt>
                  <c:pt idx="164">
                    <c:v>IX</c:v>
                  </c:pt>
                  <c:pt idx="165">
                    <c:v>X</c:v>
                  </c:pt>
                  <c:pt idx="166">
                    <c:v>XI</c:v>
                  </c:pt>
                  <c:pt idx="167">
                    <c:v>XII</c:v>
                  </c:pt>
                </c:lvl>
                <c:lvl>
                  <c:pt idx="0">
                    <c:v>2013</c:v>
                  </c:pt>
                  <c:pt idx="12">
                    <c:v>2014</c:v>
                  </c:pt>
                  <c:pt idx="24">
                    <c:v>2015</c:v>
                  </c:pt>
                  <c:pt idx="36">
                    <c:v>2016</c:v>
                  </c:pt>
                  <c:pt idx="48">
                    <c:v>2017</c:v>
                  </c:pt>
                  <c:pt idx="60">
                    <c:v>2018</c:v>
                  </c:pt>
                  <c:pt idx="72">
                    <c:v>2019</c:v>
                  </c:pt>
                  <c:pt idx="84">
                    <c:v>2020</c:v>
                  </c:pt>
                  <c:pt idx="96">
                    <c:v>2021</c:v>
                  </c:pt>
                  <c:pt idx="108">
                    <c:v>2022</c:v>
                  </c:pt>
                  <c:pt idx="120">
                    <c:v>2023</c:v>
                  </c:pt>
                  <c:pt idx="132">
                    <c:v>2024</c:v>
                  </c:pt>
                  <c:pt idx="144">
                    <c:v>2025</c:v>
                  </c:pt>
                  <c:pt idx="156">
                    <c:v>2026</c:v>
                  </c:pt>
                </c:lvl>
              </c:multiLvlStrCache>
            </c:multiLvlStrRef>
          </c:cat>
          <c:val>
            <c:numRef>
              <c:f>Mjeseci!$C$2:$C$169</c:f>
              <c:numCache>
                <c:formatCode>#,##0.00</c:formatCode>
                <c:ptCount val="168"/>
                <c:pt idx="0">
                  <c:v>6249079.3399999999</c:v>
                </c:pt>
                <c:pt idx="1">
                  <c:v>4446902.22</c:v>
                </c:pt>
                <c:pt idx="2">
                  <c:v>6202740.3499999996</c:v>
                </c:pt>
                <c:pt idx="3">
                  <c:v>8231964.6899999995</c:v>
                </c:pt>
                <c:pt idx="4">
                  <c:v>8095360.0800000001</c:v>
                </c:pt>
                <c:pt idx="5">
                  <c:v>12324056.270000001</c:v>
                </c:pt>
                <c:pt idx="6">
                  <c:v>5104529.4900000012</c:v>
                </c:pt>
                <c:pt idx="7">
                  <c:v>5904845.0700000003</c:v>
                </c:pt>
                <c:pt idx="8">
                  <c:v>5381106.0700000003</c:v>
                </c:pt>
                <c:pt idx="9">
                  <c:v>5877437.3900000015</c:v>
                </c:pt>
                <c:pt idx="10">
                  <c:v>4221649.29</c:v>
                </c:pt>
                <c:pt idx="11">
                  <c:v>6445631.3600000003</c:v>
                </c:pt>
                <c:pt idx="12">
                  <c:v>4423660.87</c:v>
                </c:pt>
                <c:pt idx="13">
                  <c:v>4811890.3899999997</c:v>
                </c:pt>
                <c:pt idx="14">
                  <c:v>4851303.4000000004</c:v>
                </c:pt>
                <c:pt idx="15">
                  <c:v>5292319.6100000003</c:v>
                </c:pt>
                <c:pt idx="16">
                  <c:v>4867836.54</c:v>
                </c:pt>
                <c:pt idx="17">
                  <c:v>5592808.6399999997</c:v>
                </c:pt>
                <c:pt idx="18">
                  <c:v>6087542.5</c:v>
                </c:pt>
                <c:pt idx="19">
                  <c:v>5773782.9000000004</c:v>
                </c:pt>
                <c:pt idx="20">
                  <c:v>4487251.32</c:v>
                </c:pt>
                <c:pt idx="21">
                  <c:v>6358015.4800000004</c:v>
                </c:pt>
                <c:pt idx="22">
                  <c:v>6289987.0800000001</c:v>
                </c:pt>
                <c:pt idx="23">
                  <c:v>6341707.21</c:v>
                </c:pt>
                <c:pt idx="24">
                  <c:v>5285380.13</c:v>
                </c:pt>
                <c:pt idx="25">
                  <c:v>5048830.01</c:v>
                </c:pt>
                <c:pt idx="26">
                  <c:v>5300306.92</c:v>
                </c:pt>
                <c:pt idx="27">
                  <c:v>5153277.37</c:v>
                </c:pt>
                <c:pt idx="28">
                  <c:v>4341849.79</c:v>
                </c:pt>
                <c:pt idx="29">
                  <c:v>5756038.79</c:v>
                </c:pt>
                <c:pt idx="30">
                  <c:v>5442338.8899999997</c:v>
                </c:pt>
                <c:pt idx="31">
                  <c:v>5330496.3499999996</c:v>
                </c:pt>
                <c:pt idx="32">
                  <c:v>4290902.5199999996</c:v>
                </c:pt>
                <c:pt idx="33">
                  <c:v>4874398.0599999996</c:v>
                </c:pt>
                <c:pt idx="34">
                  <c:v>4957254.24</c:v>
                </c:pt>
                <c:pt idx="35">
                  <c:v>5403309.9000000004</c:v>
                </c:pt>
                <c:pt idx="36">
                  <c:v>3790539.28</c:v>
                </c:pt>
                <c:pt idx="37">
                  <c:v>4927003.04</c:v>
                </c:pt>
                <c:pt idx="38">
                  <c:v>4636146.5</c:v>
                </c:pt>
                <c:pt idx="39">
                  <c:v>4832188.1100000003</c:v>
                </c:pt>
                <c:pt idx="40">
                  <c:v>5089238.3499999996</c:v>
                </c:pt>
                <c:pt idx="41">
                  <c:v>5300046.93</c:v>
                </c:pt>
                <c:pt idx="42">
                  <c:v>6416872.0199999996</c:v>
                </c:pt>
                <c:pt idx="43">
                  <c:v>6878339.4100000001</c:v>
                </c:pt>
                <c:pt idx="44">
                  <c:v>6198538.3799999999</c:v>
                </c:pt>
                <c:pt idx="45">
                  <c:v>6681846.9699999997</c:v>
                </c:pt>
                <c:pt idx="46">
                  <c:v>6517145.1900000004</c:v>
                </c:pt>
                <c:pt idx="47">
                  <c:v>6393864.7300000004</c:v>
                </c:pt>
                <c:pt idx="48">
                  <c:v>4934179.79</c:v>
                </c:pt>
                <c:pt idx="49">
                  <c:v>5433479.8099999996</c:v>
                </c:pt>
                <c:pt idx="50">
                  <c:v>5471961.75</c:v>
                </c:pt>
                <c:pt idx="51">
                  <c:v>5088339.92</c:v>
                </c:pt>
                <c:pt idx="52">
                  <c:v>6740261.25</c:v>
                </c:pt>
                <c:pt idx="53">
                  <c:v>7325738.8099999996</c:v>
                </c:pt>
                <c:pt idx="54">
                  <c:v>8481982.2699999996</c:v>
                </c:pt>
                <c:pt idx="55">
                  <c:v>7471941.4400000004</c:v>
                </c:pt>
                <c:pt idx="56">
                  <c:v>5821182.5599999996</c:v>
                </c:pt>
                <c:pt idx="57">
                  <c:v>5800954.9900000002</c:v>
                </c:pt>
                <c:pt idx="58">
                  <c:v>6769615.3200000003</c:v>
                </c:pt>
                <c:pt idx="59">
                  <c:v>6591074.2199999997</c:v>
                </c:pt>
                <c:pt idx="60">
                  <c:v>6361135.379999999</c:v>
                </c:pt>
                <c:pt idx="61">
                  <c:v>5912553.2999999998</c:v>
                </c:pt>
                <c:pt idx="62">
                  <c:v>6292657.8600000003</c:v>
                </c:pt>
                <c:pt idx="63">
                  <c:v>6806229.8600000003</c:v>
                </c:pt>
                <c:pt idx="64">
                  <c:v>6942335.3899999997</c:v>
                </c:pt>
                <c:pt idx="65">
                  <c:v>7171978.6900000004</c:v>
                </c:pt>
                <c:pt idx="66">
                  <c:v>7553063.21</c:v>
                </c:pt>
                <c:pt idx="67">
                  <c:v>8056886.3700000001</c:v>
                </c:pt>
                <c:pt idx="68">
                  <c:v>6513158.7699999996</c:v>
                </c:pt>
                <c:pt idx="69">
                  <c:v>8707892.1799999997</c:v>
                </c:pt>
                <c:pt idx="70">
                  <c:v>9196801.8499999996</c:v>
                </c:pt>
                <c:pt idx="71">
                  <c:v>8983463.8000000007</c:v>
                </c:pt>
                <c:pt idx="72">
                  <c:v>8488688.6799999997</c:v>
                </c:pt>
                <c:pt idx="73">
                  <c:v>8970032.9299999997</c:v>
                </c:pt>
                <c:pt idx="74">
                  <c:v>8924578.1699999999</c:v>
                </c:pt>
                <c:pt idx="75">
                  <c:v>9456699.0899999999</c:v>
                </c:pt>
                <c:pt idx="76">
                  <c:v>9378081.6600000001</c:v>
                </c:pt>
                <c:pt idx="77">
                  <c:v>8809973.4299999997</c:v>
                </c:pt>
                <c:pt idx="78">
                  <c:v>9864054.5800000001</c:v>
                </c:pt>
                <c:pt idx="79">
                  <c:v>9696696.5099999998</c:v>
                </c:pt>
                <c:pt idx="80">
                  <c:v>8738004</c:v>
                </c:pt>
                <c:pt idx="81">
                  <c:v>8748512.0999999996</c:v>
                </c:pt>
                <c:pt idx="82">
                  <c:v>7490500.79</c:v>
                </c:pt>
                <c:pt idx="83">
                  <c:v>8074735.71</c:v>
                </c:pt>
                <c:pt idx="84">
                  <c:v>7131296.1699999999</c:v>
                </c:pt>
                <c:pt idx="85">
                  <c:v>7710079.5599999996</c:v>
                </c:pt>
                <c:pt idx="86">
                  <c:v>10387440.76</c:v>
                </c:pt>
                <c:pt idx="87">
                  <c:v>8427807.8100000005</c:v>
                </c:pt>
                <c:pt idx="88">
                  <c:v>7537715.25</c:v>
                </c:pt>
                <c:pt idx="89">
                  <c:v>7015302.0899999999</c:v>
                </c:pt>
                <c:pt idx="90">
                  <c:v>7755773.4800000004</c:v>
                </c:pt>
                <c:pt idx="91">
                  <c:v>7012002.8899999997</c:v>
                </c:pt>
                <c:pt idx="92">
                  <c:v>7990803.6799999997</c:v>
                </c:pt>
                <c:pt idx="93">
                  <c:v>7233468.5599999996</c:v>
                </c:pt>
                <c:pt idx="94">
                  <c:v>7014368.0199999996</c:v>
                </c:pt>
                <c:pt idx="95">
                  <c:v>8832271.6699999999</c:v>
                </c:pt>
                <c:pt idx="96">
                  <c:v>6878473.8099999996</c:v>
                </c:pt>
                <c:pt idx="97">
                  <c:v>7622990.1900000004</c:v>
                </c:pt>
                <c:pt idx="98">
                  <c:v>7999906.6699999999</c:v>
                </c:pt>
                <c:pt idx="99">
                  <c:v>8069068.1600000001</c:v>
                </c:pt>
                <c:pt idx="100">
                  <c:v>7952955.0899999999</c:v>
                </c:pt>
                <c:pt idx="101">
                  <c:v>7780321.6500000004</c:v>
                </c:pt>
                <c:pt idx="102">
                  <c:v>8883240.9499999993</c:v>
                </c:pt>
                <c:pt idx="103">
                  <c:v>8537614.6199999992</c:v>
                </c:pt>
                <c:pt idx="104">
                  <c:v>6893579.8700000001</c:v>
                </c:pt>
                <c:pt idx="105">
                  <c:v>6800000</c:v>
                </c:pt>
                <c:pt idx="106">
                  <c:v>7000000</c:v>
                </c:pt>
                <c:pt idx="107">
                  <c:v>6700000</c:v>
                </c:pt>
                <c:pt idx="108">
                  <c:v>6897012.8399999999</c:v>
                </c:pt>
                <c:pt idx="109">
                  <c:v>7283190.4000000004</c:v>
                </c:pt>
                <c:pt idx="110">
                  <c:v>8944884.9199999999</c:v>
                </c:pt>
                <c:pt idx="111">
                  <c:v>7824563.1900000004</c:v>
                </c:pt>
                <c:pt idx="112">
                  <c:v>8608445.4299999997</c:v>
                </c:pt>
                <c:pt idx="113">
                  <c:v>9274602.6999999993</c:v>
                </c:pt>
                <c:pt idx="114">
                  <c:v>10264840.189999999</c:v>
                </c:pt>
                <c:pt idx="115">
                  <c:v>10980578.710000001</c:v>
                </c:pt>
                <c:pt idx="116">
                  <c:v>10044043.98</c:v>
                </c:pt>
                <c:pt idx="117">
                  <c:v>11407101.75</c:v>
                </c:pt>
                <c:pt idx="118">
                  <c:v>11586603.6</c:v>
                </c:pt>
                <c:pt idx="119">
                  <c:v>11446372.15</c:v>
                </c:pt>
                <c:pt idx="120">
                  <c:v>11471923.029999999</c:v>
                </c:pt>
                <c:pt idx="121">
                  <c:v>10743040.07</c:v>
                </c:pt>
                <c:pt idx="122">
                  <c:v>9604887.4499999993</c:v>
                </c:pt>
                <c:pt idx="123">
                  <c:v>9520717.3100000005</c:v>
                </c:pt>
                <c:pt idx="124">
                  <c:v>10821863.189999999</c:v>
                </c:pt>
                <c:pt idx="125">
                  <c:v>11487847.220000001</c:v>
                </c:pt>
                <c:pt idx="126">
                  <c:v>11777438.439999999</c:v>
                </c:pt>
                <c:pt idx="127">
                  <c:v>11555681.210000001</c:v>
                </c:pt>
                <c:pt idx="128">
                  <c:v>10792209</c:v>
                </c:pt>
                <c:pt idx="129">
                  <c:v>10985813.939999999</c:v>
                </c:pt>
                <c:pt idx="130">
                  <c:v>10907841.439999999</c:v>
                </c:pt>
                <c:pt idx="131">
                  <c:v>11365678.32</c:v>
                </c:pt>
                <c:pt idx="132">
                  <c:v>10939093.789999999</c:v>
                </c:pt>
                <c:pt idx="133">
                  <c:v>12313974.33</c:v>
                </c:pt>
                <c:pt idx="134">
                  <c:v>12812781.9</c:v>
                </c:pt>
                <c:pt idx="135">
                  <c:v>11954066.560000001</c:v>
                </c:pt>
                <c:pt idx="136">
                  <c:v>11935307.93</c:v>
                </c:pt>
                <c:pt idx="137">
                  <c:v>11393939.08</c:v>
                </c:pt>
                <c:pt idx="138">
                  <c:v>12449577.130000001</c:v>
                </c:pt>
                <c:pt idx="139">
                  <c:v>12646970.41</c:v>
                </c:pt>
                <c:pt idx="140">
                  <c:v>12356473.42</c:v>
                </c:pt>
                <c:pt idx="141">
                  <c:v>12415286.199999999</c:v>
                </c:pt>
                <c:pt idx="142">
                  <c:v>12302549.35</c:v>
                </c:pt>
                <c:pt idx="143">
                  <c:v>12378569.93</c:v>
                </c:pt>
                <c:pt idx="144">
                  <c:v>10806291.6</c:v>
                </c:pt>
                <c:pt idx="145">
                  <c:v>12002285.560000001</c:v>
                </c:pt>
                <c:pt idx="146">
                  <c:v>12341493.060000001</c:v>
                </c:pt>
                <c:pt idx="147">
                  <c:v>12829123.210000001</c:v>
                </c:pt>
                <c:pt idx="148">
                  <c:v>11511460.789999999</c:v>
                </c:pt>
                <c:pt idx="149">
                  <c:v>12829671.26</c:v>
                </c:pt>
                <c:pt idx="150">
                  <c:v>12846855.84</c:v>
                </c:pt>
                <c:pt idx="151">
                  <c:v>12852071.449999999</c:v>
                </c:pt>
                <c:pt idx="152">
                  <c:v>12414795.25</c:v>
                </c:pt>
                <c:pt idx="153">
                  <c:v>10764952.43</c:v>
                </c:pt>
                <c:pt idx="154">
                  <c:v>11851546.92</c:v>
                </c:pt>
                <c:pt idx="155">
                  <c:v>13086362.060000001</c:v>
                </c:pt>
                <c:pt idx="156">
                  <c:v>9031057.6600000001</c:v>
                </c:pt>
                <c:pt idx="157">
                  <c:v>12425557.029999999</c:v>
                </c:pt>
                <c:pt idx="158">
                  <c:v>12196609.539999999</c:v>
                </c:pt>
                <c:pt idx="159">
                  <c:v>11317331.9</c:v>
                </c:pt>
                <c:pt idx="160">
                  <c:v>10477713.67</c:v>
                </c:pt>
                <c:pt idx="161">
                  <c:v>13108126.949999999</c:v>
                </c:pt>
                <c:pt idx="162">
                  <c:v>12911086.800000001</c:v>
                </c:pt>
                <c:pt idx="163">
                  <c:v>14350951.529999999</c:v>
                </c:pt>
                <c:pt idx="164">
                  <c:v>12477770.24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Mjeseci!$D$1</c:f>
              <c:strCache>
                <c:ptCount val="1"/>
                <c:pt idx="0">
                  <c:v>UVOZ/IMPORT KM</c:v>
                </c:pt>
              </c:strCache>
            </c:strRef>
          </c:tx>
          <c:spPr>
            <a:ln w="25400">
              <a:solidFill>
                <a:srgbClr val="FF0000"/>
              </a:solidFill>
              <a:prstDash val="solid"/>
            </a:ln>
          </c:spPr>
          <c:marker>
            <c:symbol val="none"/>
          </c:marker>
          <c:cat>
            <c:multiLvlStrRef>
              <c:f>Mjeseci!$A$2:$B$169</c:f>
              <c:multiLvlStrCache>
                <c:ptCount val="168"/>
                <c:lvl>
                  <c:pt idx="0">
                    <c:v>I</c:v>
                  </c:pt>
                  <c:pt idx="1">
                    <c:v>II</c:v>
                  </c:pt>
                  <c:pt idx="2">
                    <c:v>III</c:v>
                  </c:pt>
                  <c:pt idx="3">
                    <c:v>IV</c:v>
                  </c:pt>
                  <c:pt idx="4">
                    <c:v>V</c:v>
                  </c:pt>
                  <c:pt idx="5">
                    <c:v>VI</c:v>
                  </c:pt>
                  <c:pt idx="6">
                    <c:v>VII</c:v>
                  </c:pt>
                  <c:pt idx="7">
                    <c:v>VIII</c:v>
                  </c:pt>
                  <c:pt idx="8">
                    <c:v>IX</c:v>
                  </c:pt>
                  <c:pt idx="9">
                    <c:v>X</c:v>
                  </c:pt>
                  <c:pt idx="10">
                    <c:v>XI</c:v>
                  </c:pt>
                  <c:pt idx="11">
                    <c:v>XII</c:v>
                  </c:pt>
                  <c:pt idx="12">
                    <c:v>I</c:v>
                  </c:pt>
                  <c:pt idx="13">
                    <c:v>II</c:v>
                  </c:pt>
                  <c:pt idx="14">
                    <c:v>III</c:v>
                  </c:pt>
                  <c:pt idx="15">
                    <c:v>IV</c:v>
                  </c:pt>
                  <c:pt idx="16">
                    <c:v>V</c:v>
                  </c:pt>
                  <c:pt idx="17">
                    <c:v>VI</c:v>
                  </c:pt>
                  <c:pt idx="18">
                    <c:v>VII</c:v>
                  </c:pt>
                  <c:pt idx="19">
                    <c:v>VIII</c:v>
                  </c:pt>
                  <c:pt idx="20">
                    <c:v>IX</c:v>
                  </c:pt>
                  <c:pt idx="21">
                    <c:v>X</c:v>
                  </c:pt>
                  <c:pt idx="22">
                    <c:v>XI</c:v>
                  </c:pt>
                  <c:pt idx="23">
                    <c:v>XII</c:v>
                  </c:pt>
                  <c:pt idx="24">
                    <c:v>I</c:v>
                  </c:pt>
                  <c:pt idx="25">
                    <c:v>II</c:v>
                  </c:pt>
                  <c:pt idx="26">
                    <c:v>III</c:v>
                  </c:pt>
                  <c:pt idx="27">
                    <c:v>IV</c:v>
                  </c:pt>
                  <c:pt idx="28">
                    <c:v>V</c:v>
                  </c:pt>
                  <c:pt idx="29">
                    <c:v>VI</c:v>
                  </c:pt>
                  <c:pt idx="30">
                    <c:v>VII</c:v>
                  </c:pt>
                  <c:pt idx="31">
                    <c:v>VIII</c:v>
                  </c:pt>
                  <c:pt idx="32">
                    <c:v>IX</c:v>
                  </c:pt>
                  <c:pt idx="33">
                    <c:v>X</c:v>
                  </c:pt>
                  <c:pt idx="34">
                    <c:v>XI</c:v>
                  </c:pt>
                  <c:pt idx="35">
                    <c:v>XII</c:v>
                  </c:pt>
                  <c:pt idx="36">
                    <c:v>I</c:v>
                  </c:pt>
                  <c:pt idx="37">
                    <c:v>II</c:v>
                  </c:pt>
                  <c:pt idx="38">
                    <c:v>III</c:v>
                  </c:pt>
                  <c:pt idx="39">
                    <c:v>IV</c:v>
                  </c:pt>
                  <c:pt idx="40">
                    <c:v>V</c:v>
                  </c:pt>
                  <c:pt idx="41">
                    <c:v>VI</c:v>
                  </c:pt>
                  <c:pt idx="42">
                    <c:v>VII</c:v>
                  </c:pt>
                  <c:pt idx="43">
                    <c:v>VIII</c:v>
                  </c:pt>
                  <c:pt idx="44">
                    <c:v>IX</c:v>
                  </c:pt>
                  <c:pt idx="45">
                    <c:v>X</c:v>
                  </c:pt>
                  <c:pt idx="46">
                    <c:v>XI</c:v>
                  </c:pt>
                  <c:pt idx="47">
                    <c:v>XII</c:v>
                  </c:pt>
                  <c:pt idx="48">
                    <c:v>I</c:v>
                  </c:pt>
                  <c:pt idx="49">
                    <c:v>II</c:v>
                  </c:pt>
                  <c:pt idx="50">
                    <c:v>III</c:v>
                  </c:pt>
                  <c:pt idx="51">
                    <c:v>IV</c:v>
                  </c:pt>
                  <c:pt idx="52">
                    <c:v>V</c:v>
                  </c:pt>
                  <c:pt idx="53">
                    <c:v>VI</c:v>
                  </c:pt>
                  <c:pt idx="54">
                    <c:v>VII</c:v>
                  </c:pt>
                  <c:pt idx="55">
                    <c:v>VIII</c:v>
                  </c:pt>
                  <c:pt idx="56">
                    <c:v>IX</c:v>
                  </c:pt>
                  <c:pt idx="57">
                    <c:v>X</c:v>
                  </c:pt>
                  <c:pt idx="58">
                    <c:v>XI</c:v>
                  </c:pt>
                  <c:pt idx="59">
                    <c:v>XII</c:v>
                  </c:pt>
                  <c:pt idx="60">
                    <c:v>I</c:v>
                  </c:pt>
                  <c:pt idx="61">
                    <c:v>II</c:v>
                  </c:pt>
                  <c:pt idx="62">
                    <c:v>III</c:v>
                  </c:pt>
                  <c:pt idx="63">
                    <c:v>IV</c:v>
                  </c:pt>
                  <c:pt idx="64">
                    <c:v>V</c:v>
                  </c:pt>
                  <c:pt idx="65">
                    <c:v>VI</c:v>
                  </c:pt>
                  <c:pt idx="66">
                    <c:v>VII</c:v>
                  </c:pt>
                  <c:pt idx="67">
                    <c:v>VIII</c:v>
                  </c:pt>
                  <c:pt idx="68">
                    <c:v>IX</c:v>
                  </c:pt>
                  <c:pt idx="69">
                    <c:v>X</c:v>
                  </c:pt>
                  <c:pt idx="70">
                    <c:v>XI</c:v>
                  </c:pt>
                  <c:pt idx="71">
                    <c:v>XII</c:v>
                  </c:pt>
                  <c:pt idx="72">
                    <c:v>I</c:v>
                  </c:pt>
                  <c:pt idx="73">
                    <c:v>II</c:v>
                  </c:pt>
                  <c:pt idx="74">
                    <c:v>III</c:v>
                  </c:pt>
                  <c:pt idx="75">
                    <c:v>IV</c:v>
                  </c:pt>
                  <c:pt idx="76">
                    <c:v>V</c:v>
                  </c:pt>
                  <c:pt idx="77">
                    <c:v>VI</c:v>
                  </c:pt>
                  <c:pt idx="78">
                    <c:v>VII</c:v>
                  </c:pt>
                  <c:pt idx="79">
                    <c:v>VIII</c:v>
                  </c:pt>
                  <c:pt idx="80">
                    <c:v>IX</c:v>
                  </c:pt>
                  <c:pt idx="81">
                    <c:v>X</c:v>
                  </c:pt>
                  <c:pt idx="82">
                    <c:v>XI</c:v>
                  </c:pt>
                  <c:pt idx="83">
                    <c:v>XII</c:v>
                  </c:pt>
                  <c:pt idx="84">
                    <c:v>I</c:v>
                  </c:pt>
                  <c:pt idx="85">
                    <c:v>II</c:v>
                  </c:pt>
                  <c:pt idx="86">
                    <c:v>III</c:v>
                  </c:pt>
                  <c:pt idx="87">
                    <c:v>IV</c:v>
                  </c:pt>
                  <c:pt idx="88">
                    <c:v>V</c:v>
                  </c:pt>
                  <c:pt idx="89">
                    <c:v>VI</c:v>
                  </c:pt>
                  <c:pt idx="90">
                    <c:v>VII</c:v>
                  </c:pt>
                  <c:pt idx="91">
                    <c:v>VIII</c:v>
                  </c:pt>
                  <c:pt idx="92">
                    <c:v>IX</c:v>
                  </c:pt>
                  <c:pt idx="93">
                    <c:v>X</c:v>
                  </c:pt>
                  <c:pt idx="94">
                    <c:v>XI</c:v>
                  </c:pt>
                  <c:pt idx="95">
                    <c:v>XII</c:v>
                  </c:pt>
                  <c:pt idx="96">
                    <c:v>I</c:v>
                  </c:pt>
                  <c:pt idx="97">
                    <c:v>II</c:v>
                  </c:pt>
                  <c:pt idx="98">
                    <c:v>III</c:v>
                  </c:pt>
                  <c:pt idx="99">
                    <c:v>IV</c:v>
                  </c:pt>
                  <c:pt idx="100">
                    <c:v>V</c:v>
                  </c:pt>
                  <c:pt idx="101">
                    <c:v>VI</c:v>
                  </c:pt>
                  <c:pt idx="102">
                    <c:v>VII</c:v>
                  </c:pt>
                  <c:pt idx="103">
                    <c:v>VIII</c:v>
                  </c:pt>
                  <c:pt idx="104">
                    <c:v>IX</c:v>
                  </c:pt>
                  <c:pt idx="105">
                    <c:v>X</c:v>
                  </c:pt>
                  <c:pt idx="106">
                    <c:v>XI</c:v>
                  </c:pt>
                  <c:pt idx="107">
                    <c:v>XII</c:v>
                  </c:pt>
                  <c:pt idx="108">
                    <c:v>I</c:v>
                  </c:pt>
                  <c:pt idx="109">
                    <c:v>II</c:v>
                  </c:pt>
                  <c:pt idx="110">
                    <c:v>III</c:v>
                  </c:pt>
                  <c:pt idx="111">
                    <c:v>IV</c:v>
                  </c:pt>
                  <c:pt idx="112">
                    <c:v>V</c:v>
                  </c:pt>
                  <c:pt idx="113">
                    <c:v>VI</c:v>
                  </c:pt>
                  <c:pt idx="114">
                    <c:v>VII</c:v>
                  </c:pt>
                  <c:pt idx="115">
                    <c:v>VIII</c:v>
                  </c:pt>
                  <c:pt idx="116">
                    <c:v>IX</c:v>
                  </c:pt>
                  <c:pt idx="117">
                    <c:v>X</c:v>
                  </c:pt>
                  <c:pt idx="118">
                    <c:v>XI</c:v>
                  </c:pt>
                  <c:pt idx="119">
                    <c:v>XII</c:v>
                  </c:pt>
                  <c:pt idx="120">
                    <c:v>I</c:v>
                  </c:pt>
                  <c:pt idx="121">
                    <c:v>II</c:v>
                  </c:pt>
                  <c:pt idx="122">
                    <c:v>III</c:v>
                  </c:pt>
                  <c:pt idx="123">
                    <c:v>IV</c:v>
                  </c:pt>
                  <c:pt idx="124">
                    <c:v>V</c:v>
                  </c:pt>
                  <c:pt idx="125">
                    <c:v>VI</c:v>
                  </c:pt>
                  <c:pt idx="126">
                    <c:v>VII</c:v>
                  </c:pt>
                  <c:pt idx="127">
                    <c:v>VIII</c:v>
                  </c:pt>
                  <c:pt idx="128">
                    <c:v>IX</c:v>
                  </c:pt>
                  <c:pt idx="129">
                    <c:v>X</c:v>
                  </c:pt>
                  <c:pt idx="130">
                    <c:v>XI</c:v>
                  </c:pt>
                  <c:pt idx="131">
                    <c:v>XII</c:v>
                  </c:pt>
                  <c:pt idx="132">
                    <c:v>I</c:v>
                  </c:pt>
                  <c:pt idx="133">
                    <c:v>II</c:v>
                  </c:pt>
                  <c:pt idx="134">
                    <c:v>III</c:v>
                  </c:pt>
                  <c:pt idx="135">
                    <c:v>IV</c:v>
                  </c:pt>
                  <c:pt idx="136">
                    <c:v>V</c:v>
                  </c:pt>
                  <c:pt idx="137">
                    <c:v>VI</c:v>
                  </c:pt>
                  <c:pt idx="138">
                    <c:v>VII</c:v>
                  </c:pt>
                  <c:pt idx="139">
                    <c:v>VIII</c:v>
                  </c:pt>
                  <c:pt idx="140">
                    <c:v>IX</c:v>
                  </c:pt>
                  <c:pt idx="141">
                    <c:v>X</c:v>
                  </c:pt>
                  <c:pt idx="142">
                    <c:v>XI</c:v>
                  </c:pt>
                  <c:pt idx="143">
                    <c:v>XII</c:v>
                  </c:pt>
                  <c:pt idx="144">
                    <c:v>I</c:v>
                  </c:pt>
                  <c:pt idx="145">
                    <c:v>II</c:v>
                  </c:pt>
                  <c:pt idx="146">
                    <c:v>III</c:v>
                  </c:pt>
                  <c:pt idx="147">
                    <c:v>IV</c:v>
                  </c:pt>
                  <c:pt idx="148">
                    <c:v>V</c:v>
                  </c:pt>
                  <c:pt idx="149">
                    <c:v>VI</c:v>
                  </c:pt>
                  <c:pt idx="150">
                    <c:v>VII</c:v>
                  </c:pt>
                  <c:pt idx="151">
                    <c:v>VIII</c:v>
                  </c:pt>
                  <c:pt idx="152">
                    <c:v>IX</c:v>
                  </c:pt>
                  <c:pt idx="153">
                    <c:v>X</c:v>
                  </c:pt>
                  <c:pt idx="154">
                    <c:v>XI</c:v>
                  </c:pt>
                  <c:pt idx="155">
                    <c:v>XII</c:v>
                  </c:pt>
                  <c:pt idx="156">
                    <c:v>I</c:v>
                  </c:pt>
                  <c:pt idx="157">
                    <c:v>II</c:v>
                  </c:pt>
                  <c:pt idx="158">
                    <c:v>III</c:v>
                  </c:pt>
                  <c:pt idx="159">
                    <c:v>IV</c:v>
                  </c:pt>
                  <c:pt idx="160">
                    <c:v>V</c:v>
                  </c:pt>
                  <c:pt idx="161">
                    <c:v>VI</c:v>
                  </c:pt>
                  <c:pt idx="162">
                    <c:v>VII</c:v>
                  </c:pt>
                  <c:pt idx="163">
                    <c:v>VIII</c:v>
                  </c:pt>
                  <c:pt idx="164">
                    <c:v>IX</c:v>
                  </c:pt>
                  <c:pt idx="165">
                    <c:v>X</c:v>
                  </c:pt>
                  <c:pt idx="166">
                    <c:v>XI</c:v>
                  </c:pt>
                  <c:pt idx="167">
                    <c:v>XII</c:v>
                  </c:pt>
                </c:lvl>
                <c:lvl>
                  <c:pt idx="0">
                    <c:v>2013</c:v>
                  </c:pt>
                  <c:pt idx="12">
                    <c:v>2014</c:v>
                  </c:pt>
                  <c:pt idx="24">
                    <c:v>2015</c:v>
                  </c:pt>
                  <c:pt idx="36">
                    <c:v>2016</c:v>
                  </c:pt>
                  <c:pt idx="48">
                    <c:v>2017</c:v>
                  </c:pt>
                  <c:pt idx="60">
                    <c:v>2018</c:v>
                  </c:pt>
                  <c:pt idx="72">
                    <c:v>2019</c:v>
                  </c:pt>
                  <c:pt idx="84">
                    <c:v>2020</c:v>
                  </c:pt>
                  <c:pt idx="96">
                    <c:v>2021</c:v>
                  </c:pt>
                  <c:pt idx="108">
                    <c:v>2022</c:v>
                  </c:pt>
                  <c:pt idx="120">
                    <c:v>2023</c:v>
                  </c:pt>
                  <c:pt idx="132">
                    <c:v>2024</c:v>
                  </c:pt>
                  <c:pt idx="144">
                    <c:v>2025</c:v>
                  </c:pt>
                  <c:pt idx="156">
                    <c:v>2026</c:v>
                  </c:pt>
                </c:lvl>
              </c:multiLvlStrCache>
            </c:multiLvlStrRef>
          </c:cat>
          <c:val>
            <c:numRef>
              <c:f>Mjeseci!$D$2:$D$169</c:f>
              <c:numCache>
                <c:formatCode>#,##0.00</c:formatCode>
                <c:ptCount val="168"/>
                <c:pt idx="0">
                  <c:v>14086785.970000001</c:v>
                </c:pt>
                <c:pt idx="1">
                  <c:v>9397604.8900000025</c:v>
                </c:pt>
                <c:pt idx="2">
                  <c:v>13952507.939999999</c:v>
                </c:pt>
                <c:pt idx="3">
                  <c:v>16265282.050000001</c:v>
                </c:pt>
                <c:pt idx="4">
                  <c:v>14524904.140000001</c:v>
                </c:pt>
                <c:pt idx="5">
                  <c:v>13684308.279999997</c:v>
                </c:pt>
                <c:pt idx="6">
                  <c:v>10830988.989999998</c:v>
                </c:pt>
                <c:pt idx="7">
                  <c:v>13451223.500000004</c:v>
                </c:pt>
                <c:pt idx="8">
                  <c:v>11425166.900000002</c:v>
                </c:pt>
                <c:pt idx="9">
                  <c:v>13640775.460000001</c:v>
                </c:pt>
                <c:pt idx="10">
                  <c:v>13258253.649999997</c:v>
                </c:pt>
                <c:pt idx="11">
                  <c:v>11160412.109999998</c:v>
                </c:pt>
                <c:pt idx="12">
                  <c:v>11514350.130000001</c:v>
                </c:pt>
                <c:pt idx="13">
                  <c:v>11350224.880000001</c:v>
                </c:pt>
                <c:pt idx="14">
                  <c:v>12318930.57</c:v>
                </c:pt>
                <c:pt idx="15">
                  <c:v>10809109.33</c:v>
                </c:pt>
                <c:pt idx="16">
                  <c:v>9695138.2300000004</c:v>
                </c:pt>
                <c:pt idx="17">
                  <c:v>10633587.82</c:v>
                </c:pt>
                <c:pt idx="18">
                  <c:v>13278257.779999999</c:v>
                </c:pt>
                <c:pt idx="19">
                  <c:v>11558597.07</c:v>
                </c:pt>
                <c:pt idx="20">
                  <c:v>11104417.73</c:v>
                </c:pt>
                <c:pt idx="21">
                  <c:v>11694187.550000001</c:v>
                </c:pt>
                <c:pt idx="22">
                  <c:v>10199334.039999999</c:v>
                </c:pt>
                <c:pt idx="23">
                  <c:v>11326108.99</c:v>
                </c:pt>
                <c:pt idx="24">
                  <c:v>9062654.3399999999</c:v>
                </c:pt>
                <c:pt idx="25">
                  <c:v>9325121.5399999991</c:v>
                </c:pt>
                <c:pt idx="26">
                  <c:v>11438662.23</c:v>
                </c:pt>
                <c:pt idx="27">
                  <c:v>10342583.75</c:v>
                </c:pt>
                <c:pt idx="28">
                  <c:v>10949237.99</c:v>
                </c:pt>
                <c:pt idx="29">
                  <c:v>10671414.199999999</c:v>
                </c:pt>
                <c:pt idx="30">
                  <c:v>11254241.85</c:v>
                </c:pt>
                <c:pt idx="31">
                  <c:v>10334448.07</c:v>
                </c:pt>
                <c:pt idx="32">
                  <c:v>10080332.859999999</c:v>
                </c:pt>
                <c:pt idx="33">
                  <c:v>11302378.119999999</c:v>
                </c:pt>
                <c:pt idx="34">
                  <c:v>11711834.869999999</c:v>
                </c:pt>
                <c:pt idx="35">
                  <c:v>11611623.24</c:v>
                </c:pt>
                <c:pt idx="36">
                  <c:v>8331285.04</c:v>
                </c:pt>
                <c:pt idx="37">
                  <c:v>9878428.2699999996</c:v>
                </c:pt>
                <c:pt idx="38">
                  <c:v>11161384.689999999</c:v>
                </c:pt>
                <c:pt idx="39">
                  <c:v>10739247.050000001</c:v>
                </c:pt>
                <c:pt idx="40">
                  <c:v>8964167.8399999999</c:v>
                </c:pt>
                <c:pt idx="41">
                  <c:v>11297527.560000001</c:v>
                </c:pt>
                <c:pt idx="42">
                  <c:v>11797646.07</c:v>
                </c:pt>
                <c:pt idx="43">
                  <c:v>12704369.859999999</c:v>
                </c:pt>
                <c:pt idx="44">
                  <c:v>12384264.68</c:v>
                </c:pt>
                <c:pt idx="45">
                  <c:v>14197058.779999999</c:v>
                </c:pt>
                <c:pt idx="46">
                  <c:v>10382974.380000001</c:v>
                </c:pt>
                <c:pt idx="47">
                  <c:v>11733761.98</c:v>
                </c:pt>
                <c:pt idx="48">
                  <c:v>10044319.960000001</c:v>
                </c:pt>
                <c:pt idx="49">
                  <c:v>11106396.699999999</c:v>
                </c:pt>
                <c:pt idx="50">
                  <c:v>11776980.16</c:v>
                </c:pt>
                <c:pt idx="51">
                  <c:v>10498445.26</c:v>
                </c:pt>
                <c:pt idx="52">
                  <c:v>10769654.779999999</c:v>
                </c:pt>
                <c:pt idx="53">
                  <c:v>11441604.57</c:v>
                </c:pt>
                <c:pt idx="54">
                  <c:v>13240140.199999999</c:v>
                </c:pt>
                <c:pt idx="55">
                  <c:v>13352982.199999999</c:v>
                </c:pt>
                <c:pt idx="56">
                  <c:v>12381408.470000001</c:v>
                </c:pt>
                <c:pt idx="57">
                  <c:v>12599193.68</c:v>
                </c:pt>
                <c:pt idx="58">
                  <c:v>12020911.01</c:v>
                </c:pt>
                <c:pt idx="59">
                  <c:v>13156231.17</c:v>
                </c:pt>
                <c:pt idx="60">
                  <c:v>10158689.559999999</c:v>
                </c:pt>
                <c:pt idx="61">
                  <c:v>9301461.8800000008</c:v>
                </c:pt>
                <c:pt idx="62">
                  <c:v>13935191.859999999</c:v>
                </c:pt>
                <c:pt idx="63">
                  <c:v>11678358.76</c:v>
                </c:pt>
                <c:pt idx="64">
                  <c:v>13034237.300000001</c:v>
                </c:pt>
                <c:pt idx="65">
                  <c:v>13397645.27</c:v>
                </c:pt>
                <c:pt idx="66">
                  <c:v>14043265.369999999</c:v>
                </c:pt>
                <c:pt idx="67">
                  <c:v>14290175.470000001</c:v>
                </c:pt>
                <c:pt idx="68">
                  <c:v>13637090.01</c:v>
                </c:pt>
                <c:pt idx="69">
                  <c:v>14187681.300000001</c:v>
                </c:pt>
                <c:pt idx="70">
                  <c:v>13382985.49</c:v>
                </c:pt>
                <c:pt idx="71">
                  <c:v>13557215.57</c:v>
                </c:pt>
                <c:pt idx="72">
                  <c:v>13296701.67</c:v>
                </c:pt>
                <c:pt idx="73">
                  <c:v>14616701.51</c:v>
                </c:pt>
                <c:pt idx="74">
                  <c:v>14817599.029999999</c:v>
                </c:pt>
                <c:pt idx="75">
                  <c:v>14800506.550000001</c:v>
                </c:pt>
                <c:pt idx="76">
                  <c:v>16293746.32</c:v>
                </c:pt>
                <c:pt idx="77">
                  <c:v>13676759.869999999</c:v>
                </c:pt>
                <c:pt idx="78">
                  <c:v>15491101.779999999</c:v>
                </c:pt>
                <c:pt idx="79">
                  <c:v>16416773.98</c:v>
                </c:pt>
                <c:pt idx="80">
                  <c:v>15236385.689999999</c:v>
                </c:pt>
                <c:pt idx="81">
                  <c:v>15246977.390000001</c:v>
                </c:pt>
                <c:pt idx="82">
                  <c:v>14651723.189999999</c:v>
                </c:pt>
                <c:pt idx="83">
                  <c:v>15633656.41</c:v>
                </c:pt>
                <c:pt idx="84">
                  <c:v>13372977.27</c:v>
                </c:pt>
                <c:pt idx="85">
                  <c:v>13431680.609999999</c:v>
                </c:pt>
                <c:pt idx="86">
                  <c:v>14512154.210000001</c:v>
                </c:pt>
                <c:pt idx="87">
                  <c:v>13110858.300000001</c:v>
                </c:pt>
                <c:pt idx="88">
                  <c:v>11234006.43</c:v>
                </c:pt>
                <c:pt idx="89">
                  <c:v>13595600.699999999</c:v>
                </c:pt>
                <c:pt idx="90">
                  <c:v>14374966.65</c:v>
                </c:pt>
                <c:pt idx="91">
                  <c:v>12514060.83</c:v>
                </c:pt>
                <c:pt idx="92">
                  <c:v>12778442.17</c:v>
                </c:pt>
                <c:pt idx="93">
                  <c:v>14201267.689999999</c:v>
                </c:pt>
                <c:pt idx="94">
                  <c:v>13918872.460000001</c:v>
                </c:pt>
                <c:pt idx="95">
                  <c:v>12621991.039999999</c:v>
                </c:pt>
                <c:pt idx="96">
                  <c:v>11196435.310000001</c:v>
                </c:pt>
                <c:pt idx="97">
                  <c:v>12539973.460000001</c:v>
                </c:pt>
                <c:pt idx="98">
                  <c:v>14667156.73</c:v>
                </c:pt>
                <c:pt idx="99">
                  <c:v>13626845.76</c:v>
                </c:pt>
                <c:pt idx="100">
                  <c:v>13517264.02</c:v>
                </c:pt>
                <c:pt idx="101">
                  <c:v>12680746.24</c:v>
                </c:pt>
                <c:pt idx="102">
                  <c:v>14823655.289999999</c:v>
                </c:pt>
                <c:pt idx="103">
                  <c:v>19238388.5</c:v>
                </c:pt>
                <c:pt idx="104">
                  <c:v>13874025.82</c:v>
                </c:pt>
                <c:pt idx="105">
                  <c:v>13900000</c:v>
                </c:pt>
                <c:pt idx="106">
                  <c:v>13600000</c:v>
                </c:pt>
                <c:pt idx="107">
                  <c:v>13700000</c:v>
                </c:pt>
                <c:pt idx="108">
                  <c:v>13927995.32</c:v>
                </c:pt>
                <c:pt idx="109">
                  <c:v>15687504.84</c:v>
                </c:pt>
                <c:pt idx="110">
                  <c:v>17476557.559999999</c:v>
                </c:pt>
                <c:pt idx="111">
                  <c:v>18624738.75</c:v>
                </c:pt>
                <c:pt idx="112">
                  <c:v>18403150.190000001</c:v>
                </c:pt>
                <c:pt idx="113">
                  <c:v>15537041.529999999</c:v>
                </c:pt>
                <c:pt idx="114">
                  <c:v>18394800.390000001</c:v>
                </c:pt>
                <c:pt idx="115">
                  <c:v>19791443.039999999</c:v>
                </c:pt>
                <c:pt idx="116">
                  <c:v>22426666.800000001</c:v>
                </c:pt>
                <c:pt idx="117">
                  <c:v>22156533.559999999</c:v>
                </c:pt>
                <c:pt idx="118">
                  <c:v>20999349.399999999</c:v>
                </c:pt>
                <c:pt idx="119">
                  <c:v>21984991.350000001</c:v>
                </c:pt>
                <c:pt idx="120">
                  <c:v>17764422.27</c:v>
                </c:pt>
                <c:pt idx="121">
                  <c:v>16372498.560000001</c:v>
                </c:pt>
                <c:pt idx="122">
                  <c:v>19031269.239999998</c:v>
                </c:pt>
                <c:pt idx="123">
                  <c:v>19710687.379999999</c:v>
                </c:pt>
                <c:pt idx="124">
                  <c:v>17917401.640000001</c:v>
                </c:pt>
                <c:pt idx="125">
                  <c:v>18984747.469999999</c:v>
                </c:pt>
                <c:pt idx="126">
                  <c:v>18296565.649999999</c:v>
                </c:pt>
                <c:pt idx="127">
                  <c:v>21930611.390000001</c:v>
                </c:pt>
                <c:pt idx="128">
                  <c:v>19723952.379999999</c:v>
                </c:pt>
                <c:pt idx="129">
                  <c:v>21422388.719999999</c:v>
                </c:pt>
                <c:pt idx="130">
                  <c:v>19349362.760000002</c:v>
                </c:pt>
                <c:pt idx="131">
                  <c:v>20669657.890000001</c:v>
                </c:pt>
                <c:pt idx="132">
                  <c:v>20322340</c:v>
                </c:pt>
                <c:pt idx="133">
                  <c:v>23035603.300000001</c:v>
                </c:pt>
                <c:pt idx="134">
                  <c:v>25308326.530000001</c:v>
                </c:pt>
                <c:pt idx="135">
                  <c:v>21730905.710000001</c:v>
                </c:pt>
                <c:pt idx="136">
                  <c:v>18828983.039999999</c:v>
                </c:pt>
                <c:pt idx="137">
                  <c:v>19010338.940000001</c:v>
                </c:pt>
                <c:pt idx="138">
                  <c:v>23472226.489999998</c:v>
                </c:pt>
                <c:pt idx="139">
                  <c:v>26139412.550000001</c:v>
                </c:pt>
                <c:pt idx="140">
                  <c:v>20776158.289999999</c:v>
                </c:pt>
                <c:pt idx="141">
                  <c:v>25121732.809999999</c:v>
                </c:pt>
                <c:pt idx="142">
                  <c:v>22864602.5</c:v>
                </c:pt>
                <c:pt idx="143">
                  <c:v>21943098.260000002</c:v>
                </c:pt>
                <c:pt idx="144">
                  <c:v>16115076.640000001</c:v>
                </c:pt>
                <c:pt idx="145">
                  <c:v>20706047.460000001</c:v>
                </c:pt>
                <c:pt idx="146">
                  <c:v>22944393.949999999</c:v>
                </c:pt>
                <c:pt idx="147">
                  <c:v>21477700.780000001</c:v>
                </c:pt>
                <c:pt idx="148">
                  <c:v>22292046.68</c:v>
                </c:pt>
                <c:pt idx="149">
                  <c:v>20741216.559999999</c:v>
                </c:pt>
                <c:pt idx="150">
                  <c:v>23689151.66</c:v>
                </c:pt>
                <c:pt idx="151">
                  <c:v>24083887.640000001</c:v>
                </c:pt>
                <c:pt idx="152">
                  <c:v>22289441.379999999</c:v>
                </c:pt>
                <c:pt idx="153">
                  <c:v>20973550.600000001</c:v>
                </c:pt>
                <c:pt idx="154">
                  <c:v>18851139.550000001</c:v>
                </c:pt>
                <c:pt idx="155">
                  <c:v>21082584.420000002</c:v>
                </c:pt>
                <c:pt idx="156">
                  <c:v>16253691.92</c:v>
                </c:pt>
                <c:pt idx="157">
                  <c:v>22248087.41</c:v>
                </c:pt>
                <c:pt idx="158">
                  <c:v>20308240.43</c:v>
                </c:pt>
                <c:pt idx="159">
                  <c:v>20596698.149999999</c:v>
                </c:pt>
                <c:pt idx="160">
                  <c:v>18889631.719999999</c:v>
                </c:pt>
                <c:pt idx="161">
                  <c:v>19958975.039999999</c:v>
                </c:pt>
                <c:pt idx="162">
                  <c:v>19871709.25</c:v>
                </c:pt>
                <c:pt idx="163">
                  <c:v>21574007.920000002</c:v>
                </c:pt>
                <c:pt idx="164">
                  <c:v>20938566.68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143589632"/>
        <c:axId val="-1143582560"/>
      </c:lineChart>
      <c:catAx>
        <c:axId val="-1143589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baseline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-1143582560"/>
        <c:crosses val="autoZero"/>
        <c:auto val="1"/>
        <c:lblAlgn val="ctr"/>
        <c:lblOffset val="100"/>
        <c:noMultiLvlLbl val="0"/>
      </c:catAx>
      <c:valAx>
        <c:axId val="-114358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-114358963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'0401 Milk'!$B$1</c:f>
              <c:strCache>
                <c:ptCount val="1"/>
                <c:pt idx="0">
                  <c:v>UVOZ/IMPORT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4328740157480312E-2"/>
                  <c:y val="5.25346811122069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4687500000000012E-2"/>
                  <c:y val="3.33946617732519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6770833333333331E-2"/>
                  <c:y val="-1.0627382706344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6145833333333332E-2"/>
                  <c:y val="7.93307081867438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6.2395833333333331E-2"/>
                  <c:y val="6.78466965833707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6770833333333407E-2"/>
                  <c:y val="-3.16814039791949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3.9479166666666669E-2"/>
                  <c:y val="4.67926753105204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4.6770833333333407E-2"/>
                  <c:y val="-1.06273827063444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5.0937499999999997E-2"/>
                  <c:y val="3.72226656410428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4.9895833333333334E-2"/>
                  <c:y val="-2.01973923758220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-4.9895833333333334E-2"/>
                  <c:y val="-2.01973923758219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-6.5520833333333334E-2"/>
                  <c:y val="0.1003847294595944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'0401 Milk'!$A$2:$A$19</c:f>
              <c:numCache>
                <c:formatCode>General</c:formatCode>
                <c:ptCount val="1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  <c:pt idx="16">
                  <c:v>2025</c:v>
                </c:pt>
                <c:pt idx="17">
                  <c:v>2026</c:v>
                </c:pt>
              </c:numCache>
            </c:numRef>
          </c:cat>
          <c:val>
            <c:numRef>
              <c:f>'0401 Milk'!$B$2:$B$19</c:f>
              <c:numCache>
                <c:formatCode>#,##0.00</c:formatCode>
                <c:ptCount val="18"/>
                <c:pt idx="0">
                  <c:v>33406638.619999997</c:v>
                </c:pt>
                <c:pt idx="1">
                  <c:v>36699030.930000037</c:v>
                </c:pt>
                <c:pt idx="2">
                  <c:v>47010312.980000012</c:v>
                </c:pt>
                <c:pt idx="3">
                  <c:v>41386873.400000006</c:v>
                </c:pt>
                <c:pt idx="4">
                  <c:v>35202379.600000016</c:v>
                </c:pt>
                <c:pt idx="5">
                  <c:v>22799097.539999999</c:v>
                </c:pt>
                <c:pt idx="6">
                  <c:v>20428937.559999999</c:v>
                </c:pt>
                <c:pt idx="7">
                  <c:v>25306393.199999999</c:v>
                </c:pt>
                <c:pt idx="8">
                  <c:v>26628401.989999998</c:v>
                </c:pt>
                <c:pt idx="9">
                  <c:v>32433590.109999999</c:v>
                </c:pt>
                <c:pt idx="10">
                  <c:v>52354407.729999997</c:v>
                </c:pt>
                <c:pt idx="11">
                  <c:v>37786296.020000003</c:v>
                </c:pt>
                <c:pt idx="12">
                  <c:v>33232335.640000001</c:v>
                </c:pt>
                <c:pt idx="13">
                  <c:v>55389682.240000002</c:v>
                </c:pt>
                <c:pt idx="14">
                  <c:v>50991400.979999997</c:v>
                </c:pt>
                <c:pt idx="15">
                  <c:v>63831882.439999998</c:v>
                </c:pt>
                <c:pt idx="16">
                  <c:v>50187675.560000002</c:v>
                </c:pt>
                <c:pt idx="17">
                  <c:v>27076405.18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'0401 Milk'!$C$1</c:f>
              <c:strCache>
                <c:ptCount val="1"/>
                <c:pt idx="0">
                  <c:v>IZVOZ/EXPORT</c:v>
                </c:pt>
              </c:strCache>
            </c:strRef>
          </c:tx>
          <c:spPr>
            <a:ln w="38100" cap="rnd">
              <a:solidFill>
                <a:srgbClr val="0033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4328740157480312E-2"/>
                  <c:y val="2.78535508202176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6.3437499999999994E-2"/>
                  <c:y val="-4.67925246017067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7187500000000016E-2"/>
                  <c:y val="-3.72225149322292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7187500000000002E-2"/>
                  <c:y val="-3.91365168661247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2812499999999999E-2"/>
                  <c:y val="-6.01905381389752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5.6145833333333298E-2"/>
                  <c:y val="3.74235604896951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6.2395833333333331E-2"/>
                  <c:y val="-4.29645207339157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4.5729166666666668E-2"/>
                  <c:y val="2.01975430846356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6.447916666666674E-2"/>
                  <c:y val="-4.29645207339157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4.6770833333333331E-2"/>
                  <c:y val="1.254153534905366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5.614583333333318E-2"/>
                  <c:y val="-3.148050913054276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7.3854166666666818E-2"/>
                  <c:y val="-4.48785226678112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-2.9062500000000002E-2"/>
                  <c:y val="-6.2104540072870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-1.5277601289623992E-16"/>
                  <c:y val="1.06275334151581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033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'0401 Milk'!$A$2:$A$19</c:f>
              <c:numCache>
                <c:formatCode>General</c:formatCode>
                <c:ptCount val="1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  <c:pt idx="16">
                  <c:v>2025</c:v>
                </c:pt>
                <c:pt idx="17">
                  <c:v>2026</c:v>
                </c:pt>
              </c:numCache>
            </c:numRef>
          </c:cat>
          <c:val>
            <c:numRef>
              <c:f>'0401 Milk'!$C$2:$C$19</c:f>
              <c:numCache>
                <c:formatCode>#,##0.00</c:formatCode>
                <c:ptCount val="18"/>
                <c:pt idx="0">
                  <c:v>51657506.68</c:v>
                </c:pt>
                <c:pt idx="1">
                  <c:v>51454878.419999957</c:v>
                </c:pt>
                <c:pt idx="2">
                  <c:v>58520862.200000018</c:v>
                </c:pt>
                <c:pt idx="3">
                  <c:v>64211230.75</c:v>
                </c:pt>
                <c:pt idx="4">
                  <c:v>62633479.699999981</c:v>
                </c:pt>
                <c:pt idx="5">
                  <c:v>49242212.950000003</c:v>
                </c:pt>
                <c:pt idx="6">
                  <c:v>44003190.789999999</c:v>
                </c:pt>
                <c:pt idx="7">
                  <c:v>47953684.18</c:v>
                </c:pt>
                <c:pt idx="8">
                  <c:v>57781777.100000001</c:v>
                </c:pt>
                <c:pt idx="9">
                  <c:v>58402853.369999997</c:v>
                </c:pt>
                <c:pt idx="10">
                  <c:v>63112385.5</c:v>
                </c:pt>
                <c:pt idx="11">
                  <c:v>69027269.120000005</c:v>
                </c:pt>
                <c:pt idx="12">
                  <c:v>63150158.229999997</c:v>
                </c:pt>
                <c:pt idx="13">
                  <c:v>71650288.129999995</c:v>
                </c:pt>
                <c:pt idx="14">
                  <c:v>77227464.099999994</c:v>
                </c:pt>
                <c:pt idx="15">
                  <c:v>86582151.829999998</c:v>
                </c:pt>
                <c:pt idx="16">
                  <c:v>76799083.340000004</c:v>
                </c:pt>
                <c:pt idx="17">
                  <c:v>51353286.75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143585280"/>
        <c:axId val="-1143580384"/>
      </c:lineChart>
      <c:catAx>
        <c:axId val="-114358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-1143580384"/>
        <c:crosses val="autoZero"/>
        <c:auto val="1"/>
        <c:lblAlgn val="ctr"/>
        <c:lblOffset val="100"/>
        <c:noMultiLvlLbl val="0"/>
      </c:catAx>
      <c:valAx>
        <c:axId val="-11435803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-114358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'0401 Milk'!$B$22</c:f>
              <c:strCache>
                <c:ptCount val="1"/>
                <c:pt idx="0">
                  <c:v>UVOZ/IMPORT</c:v>
                </c:pt>
              </c:strCache>
            </c:strRef>
          </c:tx>
          <c:spPr>
            <a:ln w="571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layout>
                <c:manualLayout>
                  <c:x val="-5.0210958005249343E-2"/>
                  <c:y val="-4.77736145950082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4585958005249384E-2"/>
                  <c:y val="5.93786644324191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7085958005249347E-2"/>
                  <c:y val="-2.28989783922125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6.8960958005249415E-2"/>
                  <c:y val="9.19070348514594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5.1252624671916013E-2"/>
                  <c:y val="-3.24661461625186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4.7085958005249347E-2"/>
                  <c:y val="-2.67258455003350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5.7502624671916011E-2"/>
                  <c:y val="5.93786644324191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'0401 Milk'!$A$23:$A$35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</c:v>
                </c:pt>
              </c:numCache>
            </c:numRef>
          </c:cat>
          <c:val>
            <c:numRef>
              <c:f>'0401 Milk'!$B$23:$B$35</c:f>
              <c:numCache>
                <c:formatCode>#,##0.00</c:formatCode>
                <c:ptCount val="13"/>
                <c:pt idx="0">
                  <c:v>14540524.880000001</c:v>
                </c:pt>
                <c:pt idx="1">
                  <c:v>11959942.470000001</c:v>
                </c:pt>
                <c:pt idx="2">
                  <c:v>13647646.119999999</c:v>
                </c:pt>
                <c:pt idx="3">
                  <c:v>14476422.42</c:v>
                </c:pt>
                <c:pt idx="4">
                  <c:v>22841386.620000001</c:v>
                </c:pt>
                <c:pt idx="5">
                  <c:v>53073238.630000003</c:v>
                </c:pt>
                <c:pt idx="6">
                  <c:v>35161782.810000002</c:v>
                </c:pt>
                <c:pt idx="7">
                  <c:v>18889082.23</c:v>
                </c:pt>
                <c:pt idx="8">
                  <c:v>23164837.059999999</c:v>
                </c:pt>
                <c:pt idx="9">
                  <c:v>23624106.670000002</c:v>
                </c:pt>
                <c:pt idx="10">
                  <c:v>28548890.539999999</c:v>
                </c:pt>
                <c:pt idx="11">
                  <c:v>15323767.890000001</c:v>
                </c:pt>
                <c:pt idx="12">
                  <c:v>9999279.1999999993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'0401 Milk'!$C$22</c:f>
              <c:strCache>
                <c:ptCount val="1"/>
                <c:pt idx="0">
                  <c:v>IZVOZ/EXPORT</c:v>
                </c:pt>
              </c:strCache>
            </c:strRef>
          </c:tx>
          <c:spPr>
            <a:ln w="57150" cap="rnd">
              <a:solidFill>
                <a:srgbClr val="003300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5.1252624671916013E-2"/>
                  <c:y val="2.48124119462737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6.7919291338582682E-2"/>
                  <c:y val="-6.12920979864803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5002624671916014E-2"/>
                  <c:y val="2.09855448381513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5.9585958005249344E-2"/>
                  <c:y val="-4.98114966621131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5627624671916013E-2"/>
                  <c:y val="-4.21577624458682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6.271095800524934E-2"/>
                  <c:y val="2.67258455003350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4.7085958005249499E-2"/>
                  <c:y val="3.24661461625186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3.8752624671916008E-2"/>
                  <c:y val="-4.98114966621131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3.9009186351706039E-4"/>
                  <c:y val="2.86392790543962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33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'0401 Milk'!$A$23:$A$35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</c:v>
                </c:pt>
              </c:numCache>
            </c:numRef>
          </c:cat>
          <c:val>
            <c:numRef>
              <c:f>'0401 Milk'!$C$23:$C$35</c:f>
              <c:numCache>
                <c:formatCode>#,##0.00</c:formatCode>
                <c:ptCount val="13"/>
                <c:pt idx="0">
                  <c:v>51143382.609999999</c:v>
                </c:pt>
                <c:pt idx="1">
                  <c:v>43654500.740000002</c:v>
                </c:pt>
                <c:pt idx="2">
                  <c:v>49632841.240000002</c:v>
                </c:pt>
                <c:pt idx="3">
                  <c:v>61719875.759999998</c:v>
                </c:pt>
                <c:pt idx="4">
                  <c:v>61615413.740000002</c:v>
                </c:pt>
                <c:pt idx="5">
                  <c:v>67114494.299999997</c:v>
                </c:pt>
                <c:pt idx="6">
                  <c:v>72258249.959999993</c:v>
                </c:pt>
                <c:pt idx="7">
                  <c:v>66456800.649999999</c:v>
                </c:pt>
                <c:pt idx="8">
                  <c:v>51503442.799999997</c:v>
                </c:pt>
                <c:pt idx="9">
                  <c:v>50995544.270000003</c:v>
                </c:pt>
                <c:pt idx="10">
                  <c:v>57087348.960000001</c:v>
                </c:pt>
                <c:pt idx="11">
                  <c:v>51106565.149999999</c:v>
                </c:pt>
                <c:pt idx="12">
                  <c:v>38499085.560000002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143588544"/>
        <c:axId val="-1143588000"/>
      </c:lineChart>
      <c:catAx>
        <c:axId val="-1143588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-1143588000"/>
        <c:crosses val="autoZero"/>
        <c:auto val="1"/>
        <c:lblAlgn val="ctr"/>
        <c:lblOffset val="100"/>
        <c:noMultiLvlLbl val="0"/>
      </c:catAx>
      <c:valAx>
        <c:axId val="-11435880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-1143588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BA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SUFICIT</a:t>
            </a:r>
            <a:endParaRPr lang="en-US" sz="2400" b="1" dirty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1.3541666666666667E-2"/>
          <c:y val="8.3583406240886574E-2"/>
          <c:w val="0.9770833333333333"/>
          <c:h val="0.81069553805774275"/>
        </c:manualLayout>
      </c:layout>
      <c:lineChart>
        <c:grouping val="standard"/>
        <c:varyColors val="0"/>
        <c:ser>
          <c:idx val="0"/>
          <c:order val="0"/>
          <c:spPr>
            <a:ln w="57150" cap="rnd">
              <a:solidFill>
                <a:srgbClr val="0033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4328740157480312E-2"/>
                  <c:y val="-3.14212598425196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6.479429133858268E-2"/>
                  <c:y val="5.37639253426654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8.2502624671916033E-2"/>
                  <c:y val="-3.14212598425197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6044291338582718E-2"/>
                  <c:y val="-2.58657042869641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5.6460958005249341E-2"/>
                  <c:y val="5.74676290463692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5.0210958005249343E-2"/>
                  <c:y val="-3.51249635462233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2.5210958005249345E-2"/>
                  <c:y val="-4.06805191017789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6.1669291338582601E-2"/>
                  <c:y val="-2.7717556138815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3.354429133858268E-2"/>
                  <c:y val="-3.51249635462234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5.0210958005249343E-2"/>
                  <c:y val="-2.58657042869641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-5.2566929133858423E-2"/>
                  <c:y val="-2.58657042869641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33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'0401 Milk'!$E$2:$E$19</c:f>
              <c:numCache>
                <c:formatCode>General</c:formatCode>
                <c:ptCount val="1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  <c:pt idx="16" formatCode="0">
                  <c:v>2025</c:v>
                </c:pt>
                <c:pt idx="17">
                  <c:v>2026</c:v>
                </c:pt>
              </c:numCache>
            </c:numRef>
          </c:cat>
          <c:val>
            <c:numRef>
              <c:f>'0401 Milk'!$D$2:$D$19</c:f>
              <c:numCache>
                <c:formatCode>#,##0.00</c:formatCode>
                <c:ptCount val="18"/>
                <c:pt idx="0">
                  <c:v>18250868.060000002</c:v>
                </c:pt>
                <c:pt idx="1">
                  <c:v>14755847.48999992</c:v>
                </c:pt>
                <c:pt idx="2">
                  <c:v>11510549.220000006</c:v>
                </c:pt>
                <c:pt idx="3">
                  <c:v>22824357.349999994</c:v>
                </c:pt>
                <c:pt idx="4">
                  <c:v>27431100.099999964</c:v>
                </c:pt>
                <c:pt idx="5">
                  <c:v>26443115.410000004</c:v>
                </c:pt>
                <c:pt idx="6">
                  <c:v>23574253.23</c:v>
                </c:pt>
                <c:pt idx="7">
                  <c:v>22647290.98</c:v>
                </c:pt>
                <c:pt idx="8">
                  <c:v>31153375.110000003</c:v>
                </c:pt>
                <c:pt idx="9">
                  <c:v>25969263.259999998</c:v>
                </c:pt>
                <c:pt idx="10">
                  <c:v>10757977.770000003</c:v>
                </c:pt>
                <c:pt idx="11">
                  <c:v>31240973.100000001</c:v>
                </c:pt>
                <c:pt idx="12">
                  <c:v>29917822.589999996</c:v>
                </c:pt>
                <c:pt idx="13">
                  <c:v>16260605.889999993</c:v>
                </c:pt>
                <c:pt idx="14">
                  <c:v>26236063.119999997</c:v>
                </c:pt>
                <c:pt idx="15">
                  <c:v>22750269.390000001</c:v>
                </c:pt>
                <c:pt idx="16">
                  <c:v>26611407.780000001</c:v>
                </c:pt>
                <c:pt idx="17">
                  <c:v>24276881.57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143587456"/>
        <c:axId val="-1143586912"/>
      </c:lineChart>
      <c:catAx>
        <c:axId val="-114358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-1143586912"/>
        <c:crosses val="autoZero"/>
        <c:auto val="1"/>
        <c:lblAlgn val="ctr"/>
        <c:lblOffset val="100"/>
        <c:noMultiLvlLbl val="0"/>
      </c:catAx>
      <c:valAx>
        <c:axId val="-11435869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-114358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'0402 Cream'!$B$23</c:f>
              <c:strCache>
                <c:ptCount val="1"/>
                <c:pt idx="0">
                  <c:v>UVOZ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4.2335958005249343E-2"/>
                  <c:y val="3.06788247213779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6583333333333372E-2"/>
                  <c:y val="1.24417426545086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1791666666666593E-2"/>
                  <c:y val="-6.65856129685916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5958333333333412E-2"/>
                  <c:y val="-4.83485309017223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9083333333333331E-2"/>
                  <c:y val="4.08105369807497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4.116666666666674E-2"/>
                  <c:y val="3.27051671732521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5.9301181102362206E-5"/>
                  <c:y val="2.25734549138804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'0402 Cream'!$A$24:$A$36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</c:v>
                </c:pt>
              </c:numCache>
            </c:numRef>
          </c:cat>
          <c:val>
            <c:numRef>
              <c:f>'0402 Cream'!$B$24:$B$36</c:f>
              <c:numCache>
                <c:formatCode>#,##0.00</c:formatCode>
                <c:ptCount val="13"/>
                <c:pt idx="0">
                  <c:v>3025456.78</c:v>
                </c:pt>
                <c:pt idx="1">
                  <c:v>2960823.28</c:v>
                </c:pt>
                <c:pt idx="2">
                  <c:v>3575286.73</c:v>
                </c:pt>
                <c:pt idx="3">
                  <c:v>744371.36</c:v>
                </c:pt>
                <c:pt idx="4">
                  <c:v>1540361.24</c:v>
                </c:pt>
                <c:pt idx="5">
                  <c:v>802697.8</c:v>
                </c:pt>
                <c:pt idx="6">
                  <c:v>502178.47</c:v>
                </c:pt>
                <c:pt idx="7">
                  <c:v>331633.49</c:v>
                </c:pt>
                <c:pt idx="8">
                  <c:v>368857.12</c:v>
                </c:pt>
                <c:pt idx="9">
                  <c:v>848339.18</c:v>
                </c:pt>
                <c:pt idx="10">
                  <c:v>724871.26</c:v>
                </c:pt>
                <c:pt idx="11">
                  <c:v>817607.53</c:v>
                </c:pt>
                <c:pt idx="12">
                  <c:v>512769.29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'0402 Cream'!$C$23</c:f>
              <c:strCache>
                <c:ptCount val="1"/>
                <c:pt idx="0">
                  <c:v>IZVOZ</c:v>
                </c:pt>
              </c:strCache>
            </c:strRef>
          </c:tx>
          <c:spPr>
            <a:ln w="38100" cap="rnd">
              <a:solidFill>
                <a:srgbClr val="0033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9791666666666673E-2"/>
                  <c:y val="4.25531914893617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7291666666666685E-2"/>
                  <c:y val="-3.242147922998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6041666666666706E-2"/>
                  <c:y val="-3.647416413373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5000000000000001E-2"/>
                  <c:y val="6.0790273556231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2708333333333411E-2"/>
                  <c:y val="-9.72644376899696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4.4791666666666667E-2"/>
                  <c:y val="-2.22897669706180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3.125E-2"/>
                  <c:y val="2.22897669706180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3.5416666666666666E-2"/>
                  <c:y val="-1.62107396149949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2.2916666666666665E-2"/>
                  <c:y val="-3.242147922998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0"/>
                  <c:y val="-3.85005065856129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33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'0402 Cream'!$A$24:$A$36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</c:v>
                </c:pt>
              </c:numCache>
            </c:numRef>
          </c:cat>
          <c:val>
            <c:numRef>
              <c:f>'0402 Cream'!$C$24:$C$36</c:f>
              <c:numCache>
                <c:formatCode>#,##0.00</c:formatCode>
                <c:ptCount val="13"/>
                <c:pt idx="0">
                  <c:v>798702.09</c:v>
                </c:pt>
                <c:pt idx="1">
                  <c:v>919051.78</c:v>
                </c:pt>
                <c:pt idx="2">
                  <c:v>1500034.35</c:v>
                </c:pt>
                <c:pt idx="3">
                  <c:v>437751.65</c:v>
                </c:pt>
                <c:pt idx="4">
                  <c:v>116845.52</c:v>
                </c:pt>
                <c:pt idx="5">
                  <c:v>88161.77</c:v>
                </c:pt>
                <c:pt idx="6">
                  <c:v>574872.74</c:v>
                </c:pt>
                <c:pt idx="7">
                  <c:v>371376</c:v>
                </c:pt>
                <c:pt idx="8">
                  <c:v>1631961.44</c:v>
                </c:pt>
                <c:pt idx="9">
                  <c:v>178508.76</c:v>
                </c:pt>
                <c:pt idx="10">
                  <c:v>533046.36</c:v>
                </c:pt>
                <c:pt idx="11">
                  <c:v>46418.93</c:v>
                </c:pt>
                <c:pt idx="12">
                  <c:v>75729.7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143584736"/>
        <c:axId val="-1143580928"/>
      </c:lineChart>
      <c:catAx>
        <c:axId val="-114358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-1143580928"/>
        <c:crosses val="autoZero"/>
        <c:auto val="1"/>
        <c:lblAlgn val="ctr"/>
        <c:lblOffset val="100"/>
        <c:noMultiLvlLbl val="0"/>
      </c:catAx>
      <c:valAx>
        <c:axId val="-11435809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-1143584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'0402 Cream'!$B$23</c:f>
              <c:strCache>
                <c:ptCount val="1"/>
                <c:pt idx="0">
                  <c:v>UVOZ</c:v>
                </c:pt>
              </c:strCache>
            </c:strRef>
          </c:tx>
          <c:spPr>
            <a:ln w="571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6"/>
              <c:layout>
                <c:manualLayout>
                  <c:x val="-3.8656250000000003E-2"/>
                  <c:y val="3.51930219248909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3864583333333408E-2"/>
                  <c:y val="2.31629467369210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'0402 Cream'!$A$24:$A$36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</c:v>
                </c:pt>
              </c:numCache>
            </c:numRef>
          </c:cat>
          <c:val>
            <c:numRef>
              <c:f>'0402 Cream'!$B$24:$B$36</c:f>
              <c:numCache>
                <c:formatCode>#,##0.00</c:formatCode>
                <c:ptCount val="13"/>
                <c:pt idx="0">
                  <c:v>798702.09</c:v>
                </c:pt>
                <c:pt idx="1">
                  <c:v>919051.78</c:v>
                </c:pt>
                <c:pt idx="2">
                  <c:v>1500034.35</c:v>
                </c:pt>
                <c:pt idx="3">
                  <c:v>744371.36</c:v>
                </c:pt>
                <c:pt idx="4">
                  <c:v>1540361.24</c:v>
                </c:pt>
                <c:pt idx="5">
                  <c:v>802697.8</c:v>
                </c:pt>
                <c:pt idx="6">
                  <c:v>502178.47</c:v>
                </c:pt>
                <c:pt idx="7">
                  <c:v>331633.49</c:v>
                </c:pt>
                <c:pt idx="8">
                  <c:v>368857.12</c:v>
                </c:pt>
                <c:pt idx="9">
                  <c:v>848339.18</c:v>
                </c:pt>
                <c:pt idx="10">
                  <c:v>724871.26</c:v>
                </c:pt>
                <c:pt idx="11">
                  <c:v>817607.53</c:v>
                </c:pt>
                <c:pt idx="12">
                  <c:v>512769.29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'0402 Cream'!$C$23</c:f>
              <c:strCache>
                <c:ptCount val="1"/>
                <c:pt idx="0">
                  <c:v>IZVOZ</c:v>
                </c:pt>
              </c:strCache>
            </c:strRef>
          </c:tx>
          <c:spPr>
            <a:ln w="57150" cap="rnd">
              <a:solidFill>
                <a:srgbClr val="003300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4.3377624671916012E-2"/>
                  <c:y val="1.71479091429360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3447916666666702E-2"/>
                  <c:y val="-4.50074793282418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5679708005249342E-2"/>
                  <c:y val="-4.70124918595703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4906250000000002E-2"/>
                  <c:y val="-6.30525921101967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4.0739583333333489E-2"/>
                  <c:y val="9.127859017622797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2.9013041338582676E-2"/>
                  <c:y val="-5.10225169222269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033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'0402 Cream'!$A$24:$A$36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</c:v>
                </c:pt>
              </c:numCache>
            </c:numRef>
          </c:cat>
          <c:val>
            <c:numRef>
              <c:f>'0402 Cream'!$C$24:$C$36</c:f>
              <c:numCache>
                <c:formatCode>#,##0.00</c:formatCode>
                <c:ptCount val="13"/>
                <c:pt idx="0">
                  <c:v>3025456.78</c:v>
                </c:pt>
                <c:pt idx="1">
                  <c:v>2960823.28</c:v>
                </c:pt>
                <c:pt idx="2">
                  <c:v>3575286.73</c:v>
                </c:pt>
                <c:pt idx="3">
                  <c:v>437751.65</c:v>
                </c:pt>
                <c:pt idx="4">
                  <c:v>116845.52</c:v>
                </c:pt>
                <c:pt idx="5">
                  <c:v>88161.77</c:v>
                </c:pt>
                <c:pt idx="6">
                  <c:v>574872.74</c:v>
                </c:pt>
                <c:pt idx="7">
                  <c:v>371376</c:v>
                </c:pt>
                <c:pt idx="8">
                  <c:v>1631961.44</c:v>
                </c:pt>
                <c:pt idx="9">
                  <c:v>178508.76</c:v>
                </c:pt>
                <c:pt idx="10">
                  <c:v>533046.36</c:v>
                </c:pt>
                <c:pt idx="11">
                  <c:v>46418.93</c:v>
                </c:pt>
                <c:pt idx="12">
                  <c:v>75729.7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143579296"/>
        <c:axId val="-1143584192"/>
      </c:lineChart>
      <c:catAx>
        <c:axId val="-1143579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-1143584192"/>
        <c:crosses val="autoZero"/>
        <c:auto val="1"/>
        <c:lblAlgn val="ctr"/>
        <c:lblOffset val="100"/>
        <c:noMultiLvlLbl val="0"/>
      </c:catAx>
      <c:valAx>
        <c:axId val="-11435841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-1143579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BA"/>
              <a:t>Deficit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1.6469981665844961E-2"/>
          <c:y val="3.6379698113827977E-2"/>
          <c:w val="0.95019668226678822"/>
          <c:h val="0.88605771441045678"/>
        </c:manualLayout>
      </c:layout>
      <c:lineChart>
        <c:grouping val="standard"/>
        <c:varyColors val="0"/>
        <c:ser>
          <c:idx val="0"/>
          <c:order val="0"/>
          <c:spPr>
            <a:ln w="571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8257877973907314E-2"/>
                  <c:y val="-1.76706653680351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617454446969689E-2"/>
                  <c:y val="-2.15373317505372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4091210965486502E-2"/>
                  <c:y val="3.64626639869958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5.5549545238643763E-2"/>
                  <c:y val="-1.57373321767840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7713585770471271E-2"/>
                  <c:y val="4.22626635607491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7713585770471271E-2"/>
                  <c:y val="3.45293307957447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2.8466209683908273E-2"/>
                  <c:y val="4.61293299432512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2.9507876436013488E-2"/>
                  <c:y val="3.64626639869958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3.4716210196539553E-2"/>
                  <c:y val="3.83959971782469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3.9083336538987733E-2"/>
                  <c:y val="-3.507066408929504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0033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4.2007877461276037E-2"/>
                  <c:y val="3.83959971782468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-4.200787746127619E-2"/>
                  <c:y val="4.03293303694980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-2.0324066627630137E-2"/>
                  <c:y val="-2.92706645155417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'0402 Cream'!$E$2:$E$19</c:f>
              <c:numCache>
                <c:formatCode>General</c:formatCode>
                <c:ptCount val="1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  <c:pt idx="16" formatCode="0">
                  <c:v>2025</c:v>
                </c:pt>
                <c:pt idx="17" formatCode="0">
                  <c:v>2026</c:v>
                </c:pt>
              </c:numCache>
            </c:numRef>
          </c:cat>
          <c:val>
            <c:numRef>
              <c:f>'0402 Cream'!$D$2:$D$19</c:f>
              <c:numCache>
                <c:formatCode>#,##0.00</c:formatCode>
                <c:ptCount val="18"/>
                <c:pt idx="0">
                  <c:v>-1395003.4300000006</c:v>
                </c:pt>
                <c:pt idx="1">
                  <c:v>-6691358.7799999993</c:v>
                </c:pt>
                <c:pt idx="2">
                  <c:v>-2586185.5100000002</c:v>
                </c:pt>
                <c:pt idx="3">
                  <c:v>-2875439.0900000008</c:v>
                </c:pt>
                <c:pt idx="4">
                  <c:v>-3413932.3400000012</c:v>
                </c:pt>
                <c:pt idx="5">
                  <c:v>-1005289.06</c:v>
                </c:pt>
                <c:pt idx="6">
                  <c:v>-936308.15999999968</c:v>
                </c:pt>
                <c:pt idx="7">
                  <c:v>-722116.49000000022</c:v>
                </c:pt>
                <c:pt idx="8">
                  <c:v>-676270.88</c:v>
                </c:pt>
                <c:pt idx="9">
                  <c:v>-3687863.38</c:v>
                </c:pt>
                <c:pt idx="10">
                  <c:v>-2761998.42</c:v>
                </c:pt>
                <c:pt idx="11">
                  <c:v>-2062516.06</c:v>
                </c:pt>
                <c:pt idx="12">
                  <c:v>-1462798.04</c:v>
                </c:pt>
                <c:pt idx="13">
                  <c:v>779399.19000000041</c:v>
                </c:pt>
                <c:pt idx="14">
                  <c:v>-3822264.7800000003</c:v>
                </c:pt>
                <c:pt idx="15">
                  <c:v>-4133002.16</c:v>
                </c:pt>
                <c:pt idx="16">
                  <c:v>-4614478.88</c:v>
                </c:pt>
                <c:pt idx="17">
                  <c:v>-2763335.3800000004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143578208"/>
        <c:axId val="-1143583104"/>
      </c:lineChart>
      <c:catAx>
        <c:axId val="-1143578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-1143583104"/>
        <c:crosses val="autoZero"/>
        <c:auto val="1"/>
        <c:lblAlgn val="ctr"/>
        <c:lblOffset val="100"/>
        <c:noMultiLvlLbl val="0"/>
      </c:catAx>
      <c:valAx>
        <c:axId val="-11435831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-114357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1458333333333333E-2"/>
          <c:y val="1.0368066355624676E-2"/>
          <c:w val="0.9770833333333333"/>
          <c:h val="0.86502981839556214"/>
        </c:manualLayout>
      </c:layout>
      <c:lineChart>
        <c:grouping val="standard"/>
        <c:varyColors val="0"/>
        <c:ser>
          <c:idx val="0"/>
          <c:order val="0"/>
          <c:tx>
            <c:strRef>
              <c:f>'0403 Acid'!$B$1</c:f>
              <c:strCache>
                <c:ptCount val="1"/>
                <c:pt idx="0">
                  <c:v>UVOZ/IMPORT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4.4380249343832029E-2"/>
                  <c:y val="3.55417314670813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9171916010498686E-2"/>
                  <c:y val="-4.94764126490409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5.5838582677165356E-2"/>
                  <c:y val="4.38361845515811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9796916010498688E-2"/>
                  <c:y val="-7.02125453602903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5.1671916010498767E-2"/>
                  <c:y val="3.34681181959563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4.1255249343832019E-2"/>
                  <c:y val="4.17625712804561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4.3338582677165428E-2"/>
                  <c:y val="3.13945049248315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6.833858267716536E-2"/>
                  <c:y val="-7.02125453602903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3.3963582677165358E-2"/>
                  <c:y val="3.55417314670813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-4.7505249343832018E-2"/>
                  <c:y val="-3.08138932089165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-9.9023950131233601E-4"/>
                  <c:y val="2.72472783825815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'0403 Acid'!$A$2:$A$19</c:f>
              <c:numCache>
                <c:formatCode>General</c:formatCode>
                <c:ptCount val="1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  <c:pt idx="16">
                  <c:v>2025</c:v>
                </c:pt>
                <c:pt idx="17">
                  <c:v>2026</c:v>
                </c:pt>
              </c:numCache>
            </c:numRef>
          </c:cat>
          <c:val>
            <c:numRef>
              <c:f>'0403 Acid'!$B$2:$B$19</c:f>
              <c:numCache>
                <c:formatCode>#,##0.00</c:formatCode>
                <c:ptCount val="18"/>
                <c:pt idx="0">
                  <c:v>34583105.869999945</c:v>
                </c:pt>
                <c:pt idx="1">
                  <c:v>33078657.439999972</c:v>
                </c:pt>
                <c:pt idx="2">
                  <c:v>36857703.249999985</c:v>
                </c:pt>
                <c:pt idx="3">
                  <c:v>37158724.979999967</c:v>
                </c:pt>
                <c:pt idx="4">
                  <c:v>27503376.55999995</c:v>
                </c:pt>
                <c:pt idx="5">
                  <c:v>21181951.390000001</c:v>
                </c:pt>
                <c:pt idx="6">
                  <c:v>17610761.390000001</c:v>
                </c:pt>
                <c:pt idx="7">
                  <c:v>17513080.039999999</c:v>
                </c:pt>
                <c:pt idx="8">
                  <c:v>19361986.899999999</c:v>
                </c:pt>
                <c:pt idx="9">
                  <c:v>19633796.34</c:v>
                </c:pt>
                <c:pt idx="10">
                  <c:v>20985193.789999999</c:v>
                </c:pt>
                <c:pt idx="11">
                  <c:v>20589100.050000001</c:v>
                </c:pt>
                <c:pt idx="12">
                  <c:v>21542400.300000001</c:v>
                </c:pt>
                <c:pt idx="13">
                  <c:v>23784948.300000001</c:v>
                </c:pt>
                <c:pt idx="14">
                  <c:v>27143056.93</c:v>
                </c:pt>
                <c:pt idx="15">
                  <c:v>30318117.449999999</c:v>
                </c:pt>
                <c:pt idx="16">
                  <c:v>32523453.969999999</c:v>
                </c:pt>
                <c:pt idx="17">
                  <c:v>30098575.82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'0403 Acid'!$C$1</c:f>
              <c:strCache>
                <c:ptCount val="1"/>
                <c:pt idx="0">
                  <c:v>IZVOZ/EXPORT</c:v>
                </c:pt>
              </c:strCache>
            </c:strRef>
          </c:tx>
          <c:spPr>
            <a:ln w="38100" cap="rnd">
              <a:solidFill>
                <a:srgbClr val="003300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4.025262467191601E-2"/>
                  <c:y val="3.70347330222913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0252624671916051E-2"/>
                  <c:y val="5.36236391912908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3.8169291338582677E-2"/>
                  <c:y val="4.7402799377916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6.0005249343832022E-2"/>
                  <c:y val="-5.83514774494557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4.5421916010498685E-2"/>
                  <c:y val="-3.55417314670813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2.7713582677165356E-2"/>
                  <c:y val="5.77708657335406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6.9380249343832023E-2"/>
                  <c:y val="-4.17625712804562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-6.3130249343832018E-2"/>
                  <c:y val="-3.76153447382063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-4.7505249343832018E-2"/>
                  <c:y val="-4.17625712804562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-9.9023950131233601E-4"/>
                  <c:y val="-9.36029030585796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33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'0403 Acid'!$A$2:$A$19</c:f>
              <c:numCache>
                <c:formatCode>General</c:formatCode>
                <c:ptCount val="1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  <c:pt idx="16">
                  <c:v>2025</c:v>
                </c:pt>
                <c:pt idx="17">
                  <c:v>2026</c:v>
                </c:pt>
              </c:numCache>
            </c:numRef>
          </c:cat>
          <c:val>
            <c:numRef>
              <c:f>'0403 Acid'!$C$2:$C$19</c:f>
              <c:numCache>
                <c:formatCode>#,##0.00</c:formatCode>
                <c:ptCount val="18"/>
                <c:pt idx="0">
                  <c:v>2437137.67</c:v>
                </c:pt>
                <c:pt idx="1">
                  <c:v>4809291.9600000018</c:v>
                </c:pt>
                <c:pt idx="2">
                  <c:v>6287641.6199999973</c:v>
                </c:pt>
                <c:pt idx="3">
                  <c:v>7476362.9699999942</c:v>
                </c:pt>
                <c:pt idx="4">
                  <c:v>5718780.6299999971</c:v>
                </c:pt>
                <c:pt idx="5">
                  <c:v>6270617.5899999999</c:v>
                </c:pt>
                <c:pt idx="6">
                  <c:v>8139438.9900000002</c:v>
                </c:pt>
                <c:pt idx="7">
                  <c:v>6441661.2000000002</c:v>
                </c:pt>
                <c:pt idx="8">
                  <c:v>8519524.3699999992</c:v>
                </c:pt>
                <c:pt idx="9">
                  <c:v>21943633.77</c:v>
                </c:pt>
                <c:pt idx="10">
                  <c:v>33975459.869999997</c:v>
                </c:pt>
                <c:pt idx="11">
                  <c:v>13887462.93</c:v>
                </c:pt>
                <c:pt idx="12">
                  <c:v>15689621.810000001</c:v>
                </c:pt>
                <c:pt idx="13">
                  <c:v>22891551.27</c:v>
                </c:pt>
                <c:pt idx="14">
                  <c:v>30367311.800000001</c:v>
                </c:pt>
                <c:pt idx="15">
                  <c:v>35596493.799999997</c:v>
                </c:pt>
                <c:pt idx="16">
                  <c:v>39660209.600000001</c:v>
                </c:pt>
                <c:pt idx="17">
                  <c:v>32114239.079999998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143577664"/>
        <c:axId val="-1143577120"/>
      </c:lineChart>
      <c:catAx>
        <c:axId val="-1143577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-1143577120"/>
        <c:crosses val="autoZero"/>
        <c:auto val="1"/>
        <c:lblAlgn val="ctr"/>
        <c:lblOffset val="100"/>
        <c:noMultiLvlLbl val="0"/>
      </c:catAx>
      <c:valAx>
        <c:axId val="-11435771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-1143577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'0403 Acid'!$B$24</c:f>
              <c:strCache>
                <c:ptCount val="1"/>
                <c:pt idx="0">
                  <c:v>UVOZ/IMPORT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'0403 Acid'!$A$25:$A$37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</c:v>
                </c:pt>
              </c:numCache>
            </c:numRef>
          </c:cat>
          <c:val>
            <c:numRef>
              <c:f>'0403 Acid'!$B$25:$B$37</c:f>
              <c:numCache>
                <c:formatCode>#,##0.00</c:formatCode>
                <c:ptCount val="13"/>
                <c:pt idx="0">
                  <c:v>11730828.210000001</c:v>
                </c:pt>
                <c:pt idx="1">
                  <c:v>9416743.8599999994</c:v>
                </c:pt>
                <c:pt idx="2">
                  <c:v>9717116.9499999993</c:v>
                </c:pt>
                <c:pt idx="3">
                  <c:v>10400227.710000001</c:v>
                </c:pt>
                <c:pt idx="4">
                  <c:v>10230913.300000001</c:v>
                </c:pt>
                <c:pt idx="5">
                  <c:v>10958945.720000001</c:v>
                </c:pt>
                <c:pt idx="6">
                  <c:v>10699718.99</c:v>
                </c:pt>
                <c:pt idx="7">
                  <c:v>11267034.050000001</c:v>
                </c:pt>
                <c:pt idx="8">
                  <c:v>10679606.33</c:v>
                </c:pt>
                <c:pt idx="9">
                  <c:v>10575616.23</c:v>
                </c:pt>
                <c:pt idx="10">
                  <c:v>11908177.529999999</c:v>
                </c:pt>
                <c:pt idx="11">
                  <c:v>12347223.050000001</c:v>
                </c:pt>
                <c:pt idx="12">
                  <c:v>10248247.27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'0403 Acid'!$C$24</c:f>
              <c:strCache>
                <c:ptCount val="1"/>
                <c:pt idx="0">
                  <c:v>IZVOZ/EXPORT</c:v>
                </c:pt>
              </c:strCache>
            </c:strRef>
          </c:tx>
          <c:spPr>
            <a:ln w="38100" cap="rnd">
              <a:solidFill>
                <a:srgbClr val="003300"/>
              </a:solidFill>
              <a:round/>
            </a:ln>
            <a:effectLst/>
          </c:spPr>
          <c:marker>
            <c:symbol val="none"/>
          </c:marker>
          <c:dLbls>
            <c:dLbl>
              <c:idx val="12"/>
              <c:layout>
                <c:manualLayout>
                  <c:x val="-8.3041345393811139E-3"/>
                  <c:y val="-6.46450060168471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33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'0403 Acid'!$A$25:$A$37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</c:v>
                </c:pt>
              </c:numCache>
            </c:numRef>
          </c:cat>
          <c:val>
            <c:numRef>
              <c:f>'0403 Acid'!$C$25:$C$37</c:f>
              <c:numCache>
                <c:formatCode>#,##0.00</c:formatCode>
                <c:ptCount val="13"/>
                <c:pt idx="0">
                  <c:v>2999982.91</c:v>
                </c:pt>
                <c:pt idx="1">
                  <c:v>4076594.057</c:v>
                </c:pt>
                <c:pt idx="2">
                  <c:v>4217251.7</c:v>
                </c:pt>
                <c:pt idx="3">
                  <c:v>5858486.9500000002</c:v>
                </c:pt>
                <c:pt idx="4">
                  <c:v>16043230.710000001</c:v>
                </c:pt>
                <c:pt idx="5">
                  <c:v>24788760.550000001</c:v>
                </c:pt>
                <c:pt idx="6">
                  <c:v>9910600.4600000009</c:v>
                </c:pt>
                <c:pt idx="7">
                  <c:v>10961689.52</c:v>
                </c:pt>
                <c:pt idx="8">
                  <c:v>12287479.41</c:v>
                </c:pt>
                <c:pt idx="9">
                  <c:v>14541340.02</c:v>
                </c:pt>
                <c:pt idx="10">
                  <c:v>16587784.23</c:v>
                </c:pt>
                <c:pt idx="11">
                  <c:v>18390840.510000002</c:v>
                </c:pt>
                <c:pt idx="12">
                  <c:v>14661761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001924336"/>
        <c:axId val="-1001927600"/>
      </c:lineChart>
      <c:catAx>
        <c:axId val="-1001924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-1001927600"/>
        <c:crosses val="autoZero"/>
        <c:auto val="1"/>
        <c:lblAlgn val="ctr"/>
        <c:lblOffset val="100"/>
        <c:noMultiLvlLbl val="0"/>
      </c:catAx>
      <c:valAx>
        <c:axId val="-10019276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-1001924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'04040 Whay'!$B$1</c:f>
              <c:strCache>
                <c:ptCount val="1"/>
                <c:pt idx="0">
                  <c:v>UVOZ/IMPORT</c:v>
                </c:pt>
              </c:strCache>
            </c:strRef>
          </c:tx>
          <c:spPr>
            <a:ln w="571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3377628229792339E-2"/>
                  <c:y val="1.94750656167979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1294294725581916E-2"/>
                  <c:y val="-0.1354688691436506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4627626691898514E-2"/>
                  <c:y val="3.78236894700089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379429575084449E-2"/>
                  <c:y val="-7.63455256166373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6979168879525006E-2"/>
                  <c:y val="3.78236894700089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5.302083768215532E-2"/>
                  <c:y val="-7.83842616003275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5.275262899873933E-2"/>
                  <c:y val="3.78236894700089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4.3377628229792339E-2"/>
                  <c:y val="-5.59581657797362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4.5460961734002846E-2"/>
                  <c:y val="4.59786334047693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4.3377628229792416E-2"/>
                  <c:y val="5.61723133232199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4.7544295238213193E-2"/>
                  <c:y val="1.94750656167979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-3.8169294469266431E-2"/>
                  <c:y val="-7.43067896329472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-9.5119758457985434E-4"/>
                  <c:y val="2.76300095515584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'04040 Whay'!$A$2:$A$19</c:f>
              <c:numCache>
                <c:formatCode>General</c:formatCode>
                <c:ptCount val="1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  <c:pt idx="16">
                  <c:v>2025</c:v>
                </c:pt>
                <c:pt idx="17">
                  <c:v>2026</c:v>
                </c:pt>
              </c:numCache>
            </c:numRef>
          </c:cat>
          <c:val>
            <c:numRef>
              <c:f>'04040 Whay'!$B$2:$B$19</c:f>
              <c:numCache>
                <c:formatCode>#,##0.00</c:formatCode>
                <c:ptCount val="18"/>
                <c:pt idx="0">
                  <c:v>2416835.9000000004</c:v>
                </c:pt>
                <c:pt idx="1">
                  <c:v>5031471.4000000004</c:v>
                </c:pt>
                <c:pt idx="2">
                  <c:v>6495327.870000002</c:v>
                </c:pt>
                <c:pt idx="3">
                  <c:v>8879553.1499999985</c:v>
                </c:pt>
                <c:pt idx="4">
                  <c:v>11698599.73</c:v>
                </c:pt>
                <c:pt idx="5">
                  <c:v>12325433.07</c:v>
                </c:pt>
                <c:pt idx="6">
                  <c:v>15028722.43</c:v>
                </c:pt>
                <c:pt idx="7">
                  <c:v>7186711.6600000001</c:v>
                </c:pt>
                <c:pt idx="8">
                  <c:v>6779624.7599999998</c:v>
                </c:pt>
                <c:pt idx="9">
                  <c:v>7395656.9800000004</c:v>
                </c:pt>
                <c:pt idx="10">
                  <c:v>7500125.0300000003</c:v>
                </c:pt>
                <c:pt idx="11">
                  <c:v>8245321.4400000004</c:v>
                </c:pt>
                <c:pt idx="12">
                  <c:v>8486406.25</c:v>
                </c:pt>
                <c:pt idx="13">
                  <c:v>10335774.07</c:v>
                </c:pt>
                <c:pt idx="14">
                  <c:v>9846344.6600000001</c:v>
                </c:pt>
                <c:pt idx="15">
                  <c:v>11009788.66</c:v>
                </c:pt>
                <c:pt idx="16">
                  <c:v>8297460.9100000001</c:v>
                </c:pt>
                <c:pt idx="17">
                  <c:v>5884270.8799999999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'04040 Whay'!$C$1</c:f>
              <c:strCache>
                <c:ptCount val="1"/>
                <c:pt idx="0">
                  <c:v>IZVOZ/EXPORT</c:v>
                </c:pt>
              </c:strCache>
            </c:strRef>
          </c:tx>
          <c:spPr>
            <a:ln w="57150" cap="rnd">
              <a:solidFill>
                <a:srgbClr val="0033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4489586162203587E-2"/>
                  <c:y val="9.2813856983473397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1502626435582897E-2"/>
                  <c:y val="-6.20743737308065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8864584880625399E-2"/>
                  <c:y val="-5.18806938123561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7197918897467102E-2"/>
                  <c:y val="2.35525375841781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9627628742423657E-2"/>
                  <c:y val="-4.16870138939054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2.9786501786950605E-2"/>
                  <c:y val="-6.81905816818769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3.1869835291161108E-2"/>
                  <c:y val="-6.20743737308065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3.5263044230892659E-2"/>
                  <c:y val="-6.00356377471166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3.5263044230892888E-2"/>
                  <c:y val="-6.20743737308065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-3.8388044487208374E-2"/>
                  <c:y val="-6.20743737308065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-8.0241148313744005E-3"/>
                  <c:y val="-6.61518456981868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033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'04040 Whay'!$A$2:$A$19</c:f>
              <c:numCache>
                <c:formatCode>General</c:formatCode>
                <c:ptCount val="1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  <c:pt idx="16">
                  <c:v>2025</c:v>
                </c:pt>
                <c:pt idx="17">
                  <c:v>2026</c:v>
                </c:pt>
              </c:numCache>
            </c:numRef>
          </c:cat>
          <c:val>
            <c:numRef>
              <c:f>'04040 Whay'!$C$2:$C$19</c:f>
              <c:numCache>
                <c:formatCode>#,##0.00</c:formatCode>
                <c:ptCount val="18"/>
                <c:pt idx="0">
                  <c:v>381206.44000000006</c:v>
                </c:pt>
                <c:pt idx="1">
                  <c:v>6074967.7400000002</c:v>
                </c:pt>
                <c:pt idx="2">
                  <c:v>2041761.0899999999</c:v>
                </c:pt>
                <c:pt idx="3">
                  <c:v>430622.59</c:v>
                </c:pt>
                <c:pt idx="4">
                  <c:v>583318.1399999999</c:v>
                </c:pt>
                <c:pt idx="5">
                  <c:v>2827195.62</c:v>
                </c:pt>
                <c:pt idx="6">
                  <c:v>2691235.81</c:v>
                </c:pt>
                <c:pt idx="7">
                  <c:v>3908.75</c:v>
                </c:pt>
                <c:pt idx="8">
                  <c:v>24556.799999999999</c:v>
                </c:pt>
                <c:pt idx="9">
                  <c:v>9793.89</c:v>
                </c:pt>
                <c:pt idx="10">
                  <c:v>36675</c:v>
                </c:pt>
                <c:pt idx="11">
                  <c:v>32827.81</c:v>
                </c:pt>
                <c:pt idx="12">
                  <c:v>69587.97</c:v>
                </c:pt>
                <c:pt idx="13">
                  <c:v>60294</c:v>
                </c:pt>
                <c:pt idx="14">
                  <c:v>60657.68</c:v>
                </c:pt>
                <c:pt idx="15">
                  <c:v>53238.78</c:v>
                </c:pt>
                <c:pt idx="16">
                  <c:v>63950.23</c:v>
                </c:pt>
                <c:pt idx="17">
                  <c:v>49980.480000000003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001919984"/>
        <c:axId val="-1001927056"/>
      </c:lineChart>
      <c:catAx>
        <c:axId val="-100191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-1001927056"/>
        <c:crosses val="autoZero"/>
        <c:auto val="1"/>
        <c:lblAlgn val="ctr"/>
        <c:lblOffset val="100"/>
        <c:noMultiLvlLbl val="0"/>
      </c:catAx>
      <c:valAx>
        <c:axId val="-10019270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-100191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'04040 Whay'!$B$23</c:f>
              <c:strCache>
                <c:ptCount val="1"/>
                <c:pt idx="0">
                  <c:v>UVOZ/IMPORT</c:v>
                </c:pt>
              </c:strCache>
            </c:strRef>
          </c:tx>
          <c:spPr>
            <a:ln w="571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5460958005249345E-2"/>
                  <c:y val="1.48526840810232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6085958005249344E-2"/>
                  <c:y val="-5.98776070821893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3377624671916012E-2"/>
                  <c:y val="2.07524439096980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3377624671916012E-2"/>
                  <c:y val="2.66522037383727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7544291338582678E-2"/>
                  <c:y val="3.2551963567047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4.7544291338582755E-2"/>
                  <c:y val="3.0585376957489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2.5669291338582676E-2"/>
                  <c:y val="-6.38107803013059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1.4515091863517213E-2"/>
                  <c:y val="2.46856171288145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'04040 Whay'!$A$24:$A$36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</c:v>
                </c:pt>
              </c:numCache>
            </c:numRef>
          </c:cat>
          <c:val>
            <c:numRef>
              <c:f>'04040 Whay'!$B$24:$B$36</c:f>
              <c:numCache>
                <c:formatCode>#,##0.00</c:formatCode>
                <c:ptCount val="13"/>
                <c:pt idx="0">
                  <c:v>7134323.2000000002</c:v>
                </c:pt>
                <c:pt idx="1">
                  <c:v>9925014</c:v>
                </c:pt>
                <c:pt idx="2">
                  <c:v>8556882.8000000007</c:v>
                </c:pt>
                <c:pt idx="3">
                  <c:v>7722041.7999999998</c:v>
                </c:pt>
                <c:pt idx="4">
                  <c:v>8163635.9000000004</c:v>
                </c:pt>
                <c:pt idx="5">
                  <c:v>7244410.79</c:v>
                </c:pt>
                <c:pt idx="6">
                  <c:v>8195547.6100000003</c:v>
                </c:pt>
                <c:pt idx="7">
                  <c:v>7664385</c:v>
                </c:pt>
                <c:pt idx="8">
                  <c:v>7704610.8799999999</c:v>
                </c:pt>
                <c:pt idx="9">
                  <c:v>6963177.4199999999</c:v>
                </c:pt>
                <c:pt idx="10">
                  <c:v>7564092.54</c:v>
                </c:pt>
                <c:pt idx="11">
                  <c:v>4589176.8</c:v>
                </c:pt>
                <c:pt idx="12">
                  <c:v>3152137.14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'04040 Whay'!$C$23</c:f>
              <c:strCache>
                <c:ptCount val="1"/>
                <c:pt idx="0">
                  <c:v>IZVOZ/EXPORT</c:v>
                </c:pt>
              </c:strCache>
            </c:strRef>
          </c:tx>
          <c:spPr>
            <a:ln w="57150" cap="rnd">
              <a:solidFill>
                <a:srgbClr val="00330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033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'04040 Whay'!$A$24:$A$36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</c:v>
                </c:pt>
              </c:numCache>
            </c:numRef>
          </c:cat>
          <c:val>
            <c:numRef>
              <c:f>'04040 Whay'!$C$24:$C$36</c:f>
              <c:numCache>
                <c:formatCode>#,##0.00</c:formatCode>
                <c:ptCount val="13"/>
                <c:pt idx="0">
                  <c:v>589666.1</c:v>
                </c:pt>
                <c:pt idx="1">
                  <c:v>615927.64</c:v>
                </c:pt>
                <c:pt idx="2">
                  <c:v>5121.84</c:v>
                </c:pt>
                <c:pt idx="3">
                  <c:v>20030.5</c:v>
                </c:pt>
                <c:pt idx="4">
                  <c:v>16639.86</c:v>
                </c:pt>
                <c:pt idx="5">
                  <c:v>39140.65</c:v>
                </c:pt>
                <c:pt idx="6">
                  <c:v>32866.559999999998</c:v>
                </c:pt>
                <c:pt idx="7">
                  <c:v>74746.38</c:v>
                </c:pt>
                <c:pt idx="8">
                  <c:v>75691</c:v>
                </c:pt>
                <c:pt idx="9">
                  <c:v>55448</c:v>
                </c:pt>
                <c:pt idx="10">
                  <c:v>70034</c:v>
                </c:pt>
                <c:pt idx="11">
                  <c:v>82746</c:v>
                </c:pt>
                <c:pt idx="12">
                  <c:v>63030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001926512"/>
        <c:axId val="-1001925968"/>
      </c:lineChart>
      <c:catAx>
        <c:axId val="-1001926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-1001925968"/>
        <c:crosses val="autoZero"/>
        <c:auto val="1"/>
        <c:lblAlgn val="ctr"/>
        <c:lblOffset val="100"/>
        <c:noMultiLvlLbl val="0"/>
      </c:catAx>
      <c:valAx>
        <c:axId val="-10019259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-100192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BA" sz="28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DEFICIT</a:t>
            </a:r>
            <a:endParaRPr lang="en-US" sz="2800" b="1" dirty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571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4.9635416666666668E-2"/>
                  <c:y val="-2.3723492896721269E-2"/>
                </c:manualLayout>
              </c:layout>
              <c:tx>
                <c:rich>
                  <a:bodyPr/>
                  <a:lstStyle/>
                  <a:p>
                    <a:fld id="{AB2ADBC8-05A5-43A6-A8D2-C8EB98319D88}" type="VALUE">
                      <a:rPr lang="en-US">
                        <a:solidFill>
                          <a:srgbClr val="003300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7.0492208005249343E-2"/>
                  <c:y val="7.68056076323791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5.0700541338582678E-2"/>
                  <c:y val="-2.6368995542223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5.5908874671916013E-2"/>
                  <c:y val="-2.90144981877265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4.6533874671916012E-2"/>
                  <c:y val="-4.22420114152398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4.8617208005249345E-2"/>
                  <c:y val="-4.48875140607424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5.382554133858268E-2"/>
                  <c:y val="6.62235970503687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5.5908874671916013E-2"/>
                  <c:y val="-3.695100612423456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-3.611720800524934E-2"/>
                  <c:y val="7.4160104986876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0"/>
                  <c:y val="-3.69510061242344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'04040 Whay'!$E$2:$E$19</c:f>
              <c:numCache>
                <c:formatCode>General</c:formatCode>
                <c:ptCount val="1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  <c:pt idx="16" formatCode="0">
                  <c:v>2025</c:v>
                </c:pt>
                <c:pt idx="17">
                  <c:v>2026</c:v>
                </c:pt>
              </c:numCache>
            </c:numRef>
          </c:cat>
          <c:val>
            <c:numRef>
              <c:f>'04040 Whay'!$D$2:$D$19</c:f>
              <c:numCache>
                <c:formatCode>#,##0.00</c:formatCode>
                <c:ptCount val="18"/>
                <c:pt idx="0">
                  <c:v>-2035629.4600000004</c:v>
                </c:pt>
                <c:pt idx="1">
                  <c:v>1043496.3399999999</c:v>
                </c:pt>
                <c:pt idx="2">
                  <c:v>-4453566.7800000021</c:v>
                </c:pt>
                <c:pt idx="3">
                  <c:v>-8448930.5599999987</c:v>
                </c:pt>
                <c:pt idx="4">
                  <c:v>-11115281.59</c:v>
                </c:pt>
                <c:pt idx="5">
                  <c:v>-9498237.4499999993</c:v>
                </c:pt>
                <c:pt idx="6">
                  <c:v>-12337486.619999999</c:v>
                </c:pt>
                <c:pt idx="7">
                  <c:v>-7182802.9100000001</c:v>
                </c:pt>
                <c:pt idx="8">
                  <c:v>-6755067.96</c:v>
                </c:pt>
                <c:pt idx="9">
                  <c:v>-7385863.0900000008</c:v>
                </c:pt>
                <c:pt idx="10">
                  <c:v>-7463450.0300000003</c:v>
                </c:pt>
                <c:pt idx="11">
                  <c:v>-8212493.6300000008</c:v>
                </c:pt>
                <c:pt idx="12">
                  <c:v>-8416818.2799999993</c:v>
                </c:pt>
                <c:pt idx="13">
                  <c:v>-10275480.07</c:v>
                </c:pt>
                <c:pt idx="14">
                  <c:v>-9785686.9800000004</c:v>
                </c:pt>
                <c:pt idx="15">
                  <c:v>-10956549.880000001</c:v>
                </c:pt>
                <c:pt idx="16">
                  <c:v>-8233510.6799999997</c:v>
                </c:pt>
                <c:pt idx="17">
                  <c:v>-5834290.3999999994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001931952"/>
        <c:axId val="-1001925424"/>
      </c:lineChart>
      <c:catAx>
        <c:axId val="-100193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-1001925424"/>
        <c:crosses val="autoZero"/>
        <c:auto val="1"/>
        <c:lblAlgn val="ctr"/>
        <c:lblOffset val="100"/>
        <c:noMultiLvlLbl val="0"/>
      </c:catAx>
      <c:valAx>
        <c:axId val="-10019254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-100193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'0405 Butter'!$B$1</c:f>
              <c:strCache>
                <c:ptCount val="1"/>
                <c:pt idx="0">
                  <c:v>UVOZ/IMPORT</c:v>
                </c:pt>
              </c:strCache>
            </c:strRef>
          </c:tx>
          <c:spPr>
            <a:ln w="571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432874379336809E-2"/>
                  <c:y val="1.54211734252973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6.1354171698997026E-2"/>
                  <c:y val="-4.58345693005832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5729170417418835E-2"/>
                  <c:y val="3.99234705156495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5.0937504177944896E-2"/>
                  <c:y val="2.35886057887480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6.3437505203207442E-2"/>
                  <c:y val="3.17560381521988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6.1354171698997026E-2"/>
                  <c:y val="-5.6043859754896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4.6770837169524043E-2"/>
                  <c:y val="2.76723219704734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4.4687503665313696E-2"/>
                  <c:y val="3.17560381521988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5.6145837938471034E-2"/>
                  <c:y val="-3.56252788462697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6.3437505203207373E-2"/>
                  <c:y val="-7.03368663909354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-4.9895837425839834E-2"/>
                  <c:y val="3.58397543339241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-1.5277602542708189E-16"/>
                  <c:y val="1.74630315161599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'0405 Butter'!$A$2:$A$19</c:f>
              <c:numCache>
                <c:formatCode>0</c:formatCode>
                <c:ptCount val="1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  <c:pt idx="16">
                  <c:v>2025</c:v>
                </c:pt>
                <c:pt idx="17">
                  <c:v>2026</c:v>
                </c:pt>
              </c:numCache>
            </c:numRef>
          </c:cat>
          <c:val>
            <c:numRef>
              <c:f>'0405 Butter'!$B$2:$B$19</c:f>
              <c:numCache>
                <c:formatCode>#,##0.00</c:formatCode>
                <c:ptCount val="18"/>
                <c:pt idx="0">
                  <c:v>14623398.919999996</c:v>
                </c:pt>
                <c:pt idx="1">
                  <c:v>16065142.480000004</c:v>
                </c:pt>
                <c:pt idx="2">
                  <c:v>17492254.440000013</c:v>
                </c:pt>
                <c:pt idx="3">
                  <c:v>17578584.969999995</c:v>
                </c:pt>
                <c:pt idx="4">
                  <c:v>17250558.889999993</c:v>
                </c:pt>
                <c:pt idx="5">
                  <c:v>18803658.260000002</c:v>
                </c:pt>
                <c:pt idx="6">
                  <c:v>11981105.41</c:v>
                </c:pt>
                <c:pt idx="7">
                  <c:v>11613986.390000001</c:v>
                </c:pt>
                <c:pt idx="8">
                  <c:v>14485158.77</c:v>
                </c:pt>
                <c:pt idx="9">
                  <c:v>14569145.189999999</c:v>
                </c:pt>
                <c:pt idx="10">
                  <c:v>14713457.34</c:v>
                </c:pt>
                <c:pt idx="11">
                  <c:v>14071803.15</c:v>
                </c:pt>
                <c:pt idx="12">
                  <c:v>17052439.510000002</c:v>
                </c:pt>
                <c:pt idx="13">
                  <c:v>18581528.34</c:v>
                </c:pt>
                <c:pt idx="14">
                  <c:v>22630350.920000002</c:v>
                </c:pt>
                <c:pt idx="15">
                  <c:v>22354409.829999998</c:v>
                </c:pt>
                <c:pt idx="16">
                  <c:v>22090955.379999999</c:v>
                </c:pt>
                <c:pt idx="17">
                  <c:v>14595516.83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'0405 Butter'!$C$1</c:f>
              <c:strCache>
                <c:ptCount val="1"/>
                <c:pt idx="0">
                  <c:v>IZVOZ/EXPORT</c:v>
                </c:pt>
              </c:strCache>
            </c:strRef>
          </c:tx>
          <c:spPr>
            <a:ln w="57150" cap="rnd">
              <a:solidFill>
                <a:srgbClr val="0033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3864586931150501E-2"/>
                  <c:y val="-4.37927112097205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6502628486107978E-2"/>
                  <c:y val="3.37978962430615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3377628229792339E-2"/>
                  <c:y val="4.60490447882376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865625317062444E-2"/>
                  <c:y val="1.95048896070227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3.8169294469266278E-2"/>
                  <c:y val="-5.196014357317126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4.5460961734002846E-2"/>
                  <c:y val="2.76723219704734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4.5460961734002769E-2"/>
                  <c:y val="2.76723219704734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4.0252627973476701E-2"/>
                  <c:y val="3.37978962430615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-4.1294294725582069E-2"/>
                  <c:y val="2.56304638796107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-9.5119758457985434E-4"/>
                  <c:y val="2.76723219704735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033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'0405 Butter'!$A$2:$A$19</c:f>
              <c:numCache>
                <c:formatCode>0</c:formatCode>
                <c:ptCount val="1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  <c:pt idx="16">
                  <c:v>2025</c:v>
                </c:pt>
                <c:pt idx="17">
                  <c:v>2026</c:v>
                </c:pt>
              </c:numCache>
            </c:numRef>
          </c:cat>
          <c:val>
            <c:numRef>
              <c:f>'0405 Butter'!$C$2:$C$19</c:f>
              <c:numCache>
                <c:formatCode>#,##0.00</c:formatCode>
                <c:ptCount val="18"/>
                <c:pt idx="0">
                  <c:v>987121.88000000047</c:v>
                </c:pt>
                <c:pt idx="1">
                  <c:v>2384520.4200000009</c:v>
                </c:pt>
                <c:pt idx="2">
                  <c:v>2461303.899999999</c:v>
                </c:pt>
                <c:pt idx="3">
                  <c:v>1891268.4399999997</c:v>
                </c:pt>
                <c:pt idx="4">
                  <c:v>2017568.030000001</c:v>
                </c:pt>
                <c:pt idx="5">
                  <c:v>806056.08</c:v>
                </c:pt>
                <c:pt idx="6">
                  <c:v>811473.97</c:v>
                </c:pt>
                <c:pt idx="7">
                  <c:v>3652745.62</c:v>
                </c:pt>
                <c:pt idx="8">
                  <c:v>1823474.1</c:v>
                </c:pt>
                <c:pt idx="9">
                  <c:v>1433401.37</c:v>
                </c:pt>
                <c:pt idx="10">
                  <c:v>1992375.78</c:v>
                </c:pt>
                <c:pt idx="11">
                  <c:v>2366050.35</c:v>
                </c:pt>
                <c:pt idx="12">
                  <c:v>3688744.89</c:v>
                </c:pt>
                <c:pt idx="13">
                  <c:v>4325618.9000000004</c:v>
                </c:pt>
                <c:pt idx="14">
                  <c:v>6832071.6600000001</c:v>
                </c:pt>
                <c:pt idx="15">
                  <c:v>6696947.8099999996</c:v>
                </c:pt>
                <c:pt idx="16">
                  <c:v>10047321.640000001</c:v>
                </c:pt>
                <c:pt idx="17">
                  <c:v>8285259.8700000001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001930864"/>
        <c:axId val="-1001931408"/>
      </c:lineChart>
      <c:catAx>
        <c:axId val="-1001930864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-1001931408"/>
        <c:crosses val="autoZero"/>
        <c:auto val="1"/>
        <c:lblAlgn val="ctr"/>
        <c:lblOffset val="100"/>
        <c:noMultiLvlLbl val="0"/>
      </c:catAx>
      <c:valAx>
        <c:axId val="-10019314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-100193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'0405 Butter'!$B$23</c:f>
              <c:strCache>
                <c:ptCount val="1"/>
                <c:pt idx="0">
                  <c:v>UVOZ/IMPORT</c:v>
                </c:pt>
              </c:strCache>
            </c:strRef>
          </c:tx>
          <c:spPr>
            <a:ln w="571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5.2752624671916014E-2"/>
                  <c:y val="2.09521546323011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7544291338582678E-2"/>
                  <c:y val="2.4923178664031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4.8585958005249341E-2"/>
                  <c:y val="2.29376666481664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1.139009186351706E-2"/>
                  <c:y val="2.69086906798970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'0405 Butter'!$A$24:$A$36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</c:v>
                </c:pt>
              </c:numCache>
            </c:numRef>
          </c:cat>
          <c:val>
            <c:numRef>
              <c:f>'0405 Butter'!$B$24:$B$36</c:f>
              <c:numCache>
                <c:formatCode>#,##0.00</c:formatCode>
                <c:ptCount val="13"/>
                <c:pt idx="0">
                  <c:v>2573270.3199999998</c:v>
                </c:pt>
                <c:pt idx="1">
                  <c:v>1789490.4</c:v>
                </c:pt>
                <c:pt idx="2">
                  <c:v>1804659.96</c:v>
                </c:pt>
                <c:pt idx="3">
                  <c:v>1757008.99</c:v>
                </c:pt>
                <c:pt idx="4">
                  <c:v>1637228.48</c:v>
                </c:pt>
                <c:pt idx="5">
                  <c:v>1757743.46</c:v>
                </c:pt>
                <c:pt idx="6">
                  <c:v>1812250.38</c:v>
                </c:pt>
                <c:pt idx="7">
                  <c:v>1997613.94</c:v>
                </c:pt>
                <c:pt idx="8">
                  <c:v>1597065.24</c:v>
                </c:pt>
                <c:pt idx="9">
                  <c:v>1922883.91</c:v>
                </c:pt>
                <c:pt idx="10">
                  <c:v>1782962.37</c:v>
                </c:pt>
                <c:pt idx="11">
                  <c:v>1680463.7</c:v>
                </c:pt>
                <c:pt idx="12">
                  <c:v>1316502.6100000001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'0405 Butter'!$C$23</c:f>
              <c:strCache>
                <c:ptCount val="1"/>
                <c:pt idx="0">
                  <c:v>IZVOZ/EXPORT</c:v>
                </c:pt>
              </c:strCache>
            </c:strRef>
          </c:tx>
          <c:spPr>
            <a:ln w="57150" cap="rnd">
              <a:solidFill>
                <a:srgbClr val="003300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3.8656250000000003E-2"/>
                  <c:y val="-6.83958860816390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3864583333333373E-2"/>
                  <c:y val="3.28652267274930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4.6989583333333411E-2"/>
                  <c:y val="2.29376666481663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3.8656250000000003E-2"/>
                  <c:y val="2.49231786640318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033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'0405 Butter'!$A$24:$A$36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</c:v>
                </c:pt>
              </c:numCache>
            </c:numRef>
          </c:cat>
          <c:val>
            <c:numRef>
              <c:f>'0405 Butter'!$C$24:$C$36</c:f>
              <c:numCache>
                <c:formatCode>#,##0.00</c:formatCode>
                <c:ptCount val="13"/>
                <c:pt idx="0">
                  <c:v>108313.66</c:v>
                </c:pt>
                <c:pt idx="1">
                  <c:v>112578.85</c:v>
                </c:pt>
                <c:pt idx="2">
                  <c:v>502941.62</c:v>
                </c:pt>
                <c:pt idx="3">
                  <c:v>215580.86</c:v>
                </c:pt>
                <c:pt idx="4">
                  <c:v>148015.34</c:v>
                </c:pt>
                <c:pt idx="5">
                  <c:v>197704.51</c:v>
                </c:pt>
                <c:pt idx="6">
                  <c:v>296194.21999999997</c:v>
                </c:pt>
                <c:pt idx="7">
                  <c:v>442573.17</c:v>
                </c:pt>
                <c:pt idx="8">
                  <c:v>359992.44</c:v>
                </c:pt>
                <c:pt idx="9">
                  <c:v>612299.69999999995</c:v>
                </c:pt>
                <c:pt idx="10">
                  <c:v>526878.81000000006</c:v>
                </c:pt>
                <c:pt idx="11">
                  <c:v>683710.05</c:v>
                </c:pt>
                <c:pt idx="12">
                  <c:v>612465.27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001930320"/>
        <c:axId val="-1001929232"/>
      </c:lineChart>
      <c:catAx>
        <c:axId val="-1001930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-1001929232"/>
        <c:crosses val="autoZero"/>
        <c:auto val="1"/>
        <c:lblAlgn val="ctr"/>
        <c:lblOffset val="100"/>
        <c:noMultiLvlLbl val="0"/>
      </c:catAx>
      <c:valAx>
        <c:axId val="-10019292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-1001930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BA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DEFICIT</a:t>
            </a:r>
            <a:endParaRPr lang="en-US" sz="2400" b="1" dirty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1.2500000000000001E-2"/>
          <c:y val="8.1731554389034705E-2"/>
          <c:w val="0.9770833333333333"/>
          <c:h val="0.84861533974919801"/>
        </c:manualLayout>
      </c:layout>
      <c:lineChart>
        <c:grouping val="standard"/>
        <c:varyColors val="0"/>
        <c:ser>
          <c:idx val="0"/>
          <c:order val="0"/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5.8567749343832021E-2"/>
                  <c:y val="-3.14212598425196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2317749343832022E-2"/>
                  <c:y val="-4.62360746573345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8.3567749343832015E-2"/>
                  <c:y val="-4.43842228054826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5.278387467191601E-2"/>
                  <c:y val="-2.40138524351123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5.2317749343832022E-2"/>
                  <c:y val="-4.62360746573345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5.2317749343832098E-2"/>
                  <c:y val="-3.32731116943714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5.2317749343832022E-2"/>
                  <c:y val="5.00602216389617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-2.6276082677165354E-2"/>
                  <c:y val="3.15417031204432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-6.0876804461942408E-2"/>
                  <c:y val="-0.1295694079906678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0"/>
                  <c:y val="-4.62360746573345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'0405 Butter'!$E$2:$E$19</c:f>
              <c:numCache>
                <c:formatCode>0</c:formatCode>
                <c:ptCount val="1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  <c:pt idx="16">
                  <c:v>2025</c:v>
                </c:pt>
                <c:pt idx="17">
                  <c:v>2026</c:v>
                </c:pt>
              </c:numCache>
            </c:numRef>
          </c:cat>
          <c:val>
            <c:numRef>
              <c:f>'0405 Butter'!$D$2:$D$19</c:f>
              <c:numCache>
                <c:formatCode>#,##0.00</c:formatCode>
                <c:ptCount val="18"/>
                <c:pt idx="0">
                  <c:v>-13636277.039999995</c:v>
                </c:pt>
                <c:pt idx="1">
                  <c:v>-13680622.060000002</c:v>
                </c:pt>
                <c:pt idx="2">
                  <c:v>-15030950.540000014</c:v>
                </c:pt>
                <c:pt idx="3">
                  <c:v>-15687316.529999996</c:v>
                </c:pt>
                <c:pt idx="4">
                  <c:v>-15232990.859999992</c:v>
                </c:pt>
                <c:pt idx="5">
                  <c:v>-17997602.180000003</c:v>
                </c:pt>
                <c:pt idx="6">
                  <c:v>-11169631.439999999</c:v>
                </c:pt>
                <c:pt idx="7">
                  <c:v>-7961240.7700000005</c:v>
                </c:pt>
                <c:pt idx="8">
                  <c:v>-12661684.67</c:v>
                </c:pt>
                <c:pt idx="9">
                  <c:v>-13135743.82</c:v>
                </c:pt>
                <c:pt idx="10">
                  <c:v>-12721081.560000001</c:v>
                </c:pt>
                <c:pt idx="11">
                  <c:v>-11705752.800000001</c:v>
                </c:pt>
                <c:pt idx="12">
                  <c:v>-13363694.620000001</c:v>
                </c:pt>
                <c:pt idx="13">
                  <c:v>-14255909.439999999</c:v>
                </c:pt>
                <c:pt idx="14">
                  <c:v>-15798279.260000002</c:v>
                </c:pt>
                <c:pt idx="15">
                  <c:v>-15657462.02</c:v>
                </c:pt>
                <c:pt idx="16">
                  <c:v>-12043633.739999998</c:v>
                </c:pt>
                <c:pt idx="17">
                  <c:v>-6310256.96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001933584"/>
        <c:axId val="-1001928688"/>
      </c:lineChart>
      <c:catAx>
        <c:axId val="-1001933584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-1001928688"/>
        <c:crosses val="autoZero"/>
        <c:auto val="1"/>
        <c:lblAlgn val="ctr"/>
        <c:lblOffset val="100"/>
        <c:noMultiLvlLbl val="0"/>
      </c:catAx>
      <c:valAx>
        <c:axId val="-10019286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-100193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'0406 Cheese'!$B$1</c:f>
              <c:strCache>
                <c:ptCount val="1"/>
                <c:pt idx="0">
                  <c:v>UVOZ/IMPORT</c:v>
                </c:pt>
              </c:strCache>
            </c:strRef>
          </c:tx>
          <c:spPr>
            <a:ln w="571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>
                <c:manualLayout>
                  <c:x val="-4.9895837425839668E-2"/>
                  <c:y val="3.39400994387098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8854170673734508E-2"/>
                  <c:y val="2.77887520756761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8854170673734432E-2"/>
                  <c:y val="-4.60274162807274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8437503152682344E-2"/>
                  <c:y val="3.39400994387098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4.6770837169524043E-2"/>
                  <c:y val="2.16374047126424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4.677083716952412E-2"/>
                  <c:y val="2.36878538336536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6.9687505715838802E-2"/>
                  <c:y val="-6.44814583698284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4.4955794369733793E-2"/>
                  <c:y val="3.80409976807321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-5.0530433934582987E-2"/>
                  <c:y val="-6.85823566118507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-1.5277602542708189E-16"/>
                  <c:y val="3.3940099438709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'0406 Cheese'!$A$2:$A$19</c:f>
              <c:numCache>
                <c:formatCode>General</c:formatCode>
                <c:ptCount val="1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  <c:pt idx="16">
                  <c:v>2025</c:v>
                </c:pt>
                <c:pt idx="17">
                  <c:v>2026</c:v>
                </c:pt>
              </c:numCache>
            </c:numRef>
          </c:cat>
          <c:val>
            <c:numRef>
              <c:f>'0406 Cheese'!$B$2:$B$19</c:f>
              <c:numCache>
                <c:formatCode>#,##0.00</c:formatCode>
                <c:ptCount val="18"/>
                <c:pt idx="0">
                  <c:v>42235038.720000036</c:v>
                </c:pt>
                <c:pt idx="1">
                  <c:v>47913730.0200001</c:v>
                </c:pt>
                <c:pt idx="2">
                  <c:v>53541396.900000118</c:v>
                </c:pt>
                <c:pt idx="3">
                  <c:v>55819273.490000032</c:v>
                </c:pt>
                <c:pt idx="4">
                  <c:v>59863899.549999952</c:v>
                </c:pt>
                <c:pt idx="5">
                  <c:v>55649735.479999997</c:v>
                </c:pt>
                <c:pt idx="6">
                  <c:v>59019354.159999996</c:v>
                </c:pt>
                <c:pt idx="7">
                  <c:v>66817119.869999997</c:v>
                </c:pt>
                <c:pt idx="8">
                  <c:v>73505347.109999999</c:v>
                </c:pt>
                <c:pt idx="9">
                  <c:v>76598797.319999993</c:v>
                </c:pt>
                <c:pt idx="10">
                  <c:v>81655785.959999993</c:v>
                </c:pt>
                <c:pt idx="11">
                  <c:v>76375902.790000007</c:v>
                </c:pt>
                <c:pt idx="12">
                  <c:v>92626599.730000004</c:v>
                </c:pt>
                <c:pt idx="13">
                  <c:v>114543451.77</c:v>
                </c:pt>
                <c:pt idx="14">
                  <c:v>116372341.91</c:v>
                </c:pt>
                <c:pt idx="15">
                  <c:v>135866165.93000001</c:v>
                </c:pt>
                <c:pt idx="16">
                  <c:v>137247749.08000001</c:v>
                </c:pt>
                <c:pt idx="17">
                  <c:v>99840348.109999999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'0406 Cheese'!$C$1</c:f>
              <c:strCache>
                <c:ptCount val="1"/>
                <c:pt idx="0">
                  <c:v>IZVOZ/EXPORT</c:v>
                </c:pt>
              </c:strCache>
            </c:strRef>
          </c:tx>
          <c:spPr>
            <a:ln w="57150" cap="rnd">
              <a:solidFill>
                <a:srgbClr val="003300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4.6510420481497741E-2"/>
                  <c:y val="-4.72270097428623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6510420481497741E-2"/>
                  <c:y val="-5.33783571058961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3385420225182103E-2"/>
                  <c:y val="-9.0286441284097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6510420481497818E-2"/>
                  <c:y val="-6.15801535899408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4.6510420481497741E-2"/>
                  <c:y val="-5.7479255347918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4.6510420481497741E-2"/>
                  <c:y val="-5.95297044689297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5.3335962379918327E-2"/>
                  <c:y val="-6.15801535899408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5.1252628875707903E-2"/>
                  <c:y val="-9.02864412840977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-4.8400266437029729E-2"/>
                  <c:y val="-6.56810518319634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33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'0406 Cheese'!$A$2:$A$19</c:f>
              <c:numCache>
                <c:formatCode>General</c:formatCode>
                <c:ptCount val="1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  <c:pt idx="16">
                  <c:v>2025</c:v>
                </c:pt>
                <c:pt idx="17">
                  <c:v>2026</c:v>
                </c:pt>
              </c:numCache>
            </c:numRef>
          </c:cat>
          <c:val>
            <c:numRef>
              <c:f>'0406 Cheese'!$C$2:$C$19</c:f>
              <c:numCache>
                <c:formatCode>#,##0.00</c:formatCode>
                <c:ptCount val="18"/>
                <c:pt idx="0">
                  <c:v>5529847.9900000021</c:v>
                </c:pt>
                <c:pt idx="1">
                  <c:v>9197673.790000001</c:v>
                </c:pt>
                <c:pt idx="2">
                  <c:v>9329022.0200000014</c:v>
                </c:pt>
                <c:pt idx="3">
                  <c:v>9634672.8900000006</c:v>
                </c:pt>
                <c:pt idx="4">
                  <c:v>6786687.9099999992</c:v>
                </c:pt>
                <c:pt idx="5">
                  <c:v>2314944.38</c:v>
                </c:pt>
                <c:pt idx="6">
                  <c:v>2461352.89</c:v>
                </c:pt>
                <c:pt idx="7">
                  <c:v>5140484.18</c:v>
                </c:pt>
                <c:pt idx="8">
                  <c:v>6807652.1900000004</c:v>
                </c:pt>
                <c:pt idx="9">
                  <c:v>6629907.6600000001</c:v>
                </c:pt>
                <c:pt idx="10">
                  <c:v>7315996.3799999999</c:v>
                </c:pt>
                <c:pt idx="11">
                  <c:v>8198780.8799999999</c:v>
                </c:pt>
                <c:pt idx="12">
                  <c:v>10995846.01</c:v>
                </c:pt>
                <c:pt idx="13">
                  <c:v>12079700.359999999</c:v>
                </c:pt>
                <c:pt idx="14">
                  <c:v>16179657.210000001</c:v>
                </c:pt>
                <c:pt idx="15">
                  <c:v>15929395.859999999</c:v>
                </c:pt>
                <c:pt idx="16">
                  <c:v>19281881.079999998</c:v>
                </c:pt>
                <c:pt idx="17">
                  <c:v>16112282.82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001933040"/>
        <c:axId val="-1001922704"/>
      </c:lineChart>
      <c:catAx>
        <c:axId val="-1001933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-1001922704"/>
        <c:crosses val="autoZero"/>
        <c:auto val="1"/>
        <c:lblAlgn val="ctr"/>
        <c:lblOffset val="100"/>
        <c:noMultiLvlLbl val="0"/>
      </c:catAx>
      <c:valAx>
        <c:axId val="-10019227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-1001933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'0406 Cheese'!$B$23</c:f>
              <c:strCache>
                <c:ptCount val="1"/>
                <c:pt idx="0">
                  <c:v>UVOZ/IMPORT</c:v>
                </c:pt>
              </c:strCache>
            </c:strRef>
          </c:tx>
          <c:spPr>
            <a:ln w="571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3802083333333334E-2"/>
                  <c:y val="1.22360147664627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0002624671916022E-2"/>
                  <c:y val="-4.92774588638736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2294291338582675E-2"/>
                  <c:y val="2.86396077345523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5.4377624671916008E-2"/>
                  <c:y val="3.88918533396084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5.958595800524942E-2"/>
                  <c:y val="-6.15801535899408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5.7502624671916087E-2"/>
                  <c:y val="3.47909550975860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6.4794291338582832E-2"/>
                  <c:y val="5.32449971866869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7.6817585301837271E-3"/>
                  <c:y val="2.45387094925299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'0406 Cheese'!$A$24:$A$36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</c:v>
                </c:pt>
              </c:numCache>
            </c:numRef>
          </c:cat>
          <c:val>
            <c:numRef>
              <c:f>'0406 Cheese'!$B$24:$B$36</c:f>
              <c:numCache>
                <c:formatCode>#,##0.00</c:formatCode>
                <c:ptCount val="13"/>
                <c:pt idx="0">
                  <c:v>8306622.5999999996</c:v>
                </c:pt>
                <c:pt idx="1">
                  <c:v>10292909.119999999</c:v>
                </c:pt>
                <c:pt idx="2">
                  <c:v>11782121.51</c:v>
                </c:pt>
                <c:pt idx="3">
                  <c:v>11116171.59</c:v>
                </c:pt>
                <c:pt idx="4">
                  <c:v>12196049.52</c:v>
                </c:pt>
                <c:pt idx="5">
                  <c:v>12380380.1</c:v>
                </c:pt>
                <c:pt idx="6">
                  <c:v>11631073.65</c:v>
                </c:pt>
                <c:pt idx="7">
                  <c:v>13383617.029999999</c:v>
                </c:pt>
                <c:pt idx="8">
                  <c:v>12121831.65</c:v>
                </c:pt>
                <c:pt idx="9">
                  <c:v>13877670.210000001</c:v>
                </c:pt>
                <c:pt idx="10">
                  <c:v>14780292.74</c:v>
                </c:pt>
                <c:pt idx="11">
                  <c:v>14724358.98</c:v>
                </c:pt>
                <c:pt idx="12">
                  <c:v>12328150.51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'0406 Cheese'!$C$23</c:f>
              <c:strCache>
                <c:ptCount val="1"/>
                <c:pt idx="0">
                  <c:v>IZVOZ/EXPORT</c:v>
                </c:pt>
              </c:strCache>
            </c:strRef>
          </c:tx>
          <c:spPr>
            <a:ln w="57150" cap="rnd">
              <a:solidFill>
                <a:srgbClr val="003300"/>
              </a:solidFill>
              <a:round/>
            </a:ln>
            <a:effectLst/>
          </c:spPr>
          <c:marker>
            <c:symbol val="none"/>
          </c:marker>
          <c:dLbls>
            <c:dLbl>
              <c:idx val="7"/>
              <c:layout>
                <c:manualLayout>
                  <c:x val="-5.0677083333333331E-2"/>
                  <c:y val="-4.72270097428623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4.6510416666666665E-2"/>
                  <c:y val="-5.33783571058961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4.9635416666666668E-2"/>
                  <c:y val="-5.33783571058960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33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'0406 Cheese'!$A$24:$A$36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</c:v>
                </c:pt>
              </c:numCache>
            </c:numRef>
          </c:cat>
          <c:val>
            <c:numRef>
              <c:f>'0406 Cheese'!$C$24:$C$36</c:f>
              <c:numCache>
                <c:formatCode>#,##0.00</c:formatCode>
                <c:ptCount val="13"/>
                <c:pt idx="0">
                  <c:v>294646.83</c:v>
                </c:pt>
                <c:pt idx="1">
                  <c:v>318887.05</c:v>
                </c:pt>
                <c:pt idx="2">
                  <c:v>675381.2</c:v>
                </c:pt>
                <c:pt idx="3">
                  <c:v>823169.21</c:v>
                </c:pt>
                <c:pt idx="4">
                  <c:v>779963.81</c:v>
                </c:pt>
                <c:pt idx="5">
                  <c:v>838830.1</c:v>
                </c:pt>
                <c:pt idx="6">
                  <c:v>942120.94</c:v>
                </c:pt>
                <c:pt idx="7">
                  <c:v>1517288.45</c:v>
                </c:pt>
                <c:pt idx="8">
                  <c:v>1305333.4099999999</c:v>
                </c:pt>
                <c:pt idx="9">
                  <c:v>1403922.13</c:v>
                </c:pt>
                <c:pt idx="10">
                  <c:v>1304070.19</c:v>
                </c:pt>
                <c:pt idx="11">
                  <c:v>1539657.22</c:v>
                </c:pt>
                <c:pt idx="12">
                  <c:v>1364438.82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001921616"/>
        <c:axId val="-1001929776"/>
      </c:lineChart>
      <c:catAx>
        <c:axId val="-100192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-1001929776"/>
        <c:crosses val="autoZero"/>
        <c:auto val="1"/>
        <c:lblAlgn val="ctr"/>
        <c:lblOffset val="100"/>
        <c:noMultiLvlLbl val="0"/>
      </c:catAx>
      <c:valAx>
        <c:axId val="-10019297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-1001921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BA" sz="28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DEFICIT</a:t>
            </a:r>
            <a:endParaRPr lang="en-US" sz="2800" b="1" dirty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571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4.9192749343832019E-2"/>
                  <c:y val="-4.0680519101778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3359416010498671E-2"/>
                  <c:y val="-2.95694079906678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5.2317749343832057E-2"/>
                  <c:y val="-3.32731116943716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5.1276082677165352E-2"/>
                  <c:y val="-4.06805191017790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5.0234416010498689E-2"/>
                  <c:y val="-3.51249635462233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5.8567749343832097E-2"/>
                  <c:y val="-2.40138524351122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5.7059957349081362E-2"/>
                  <c:y val="-2.40138524351124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-5.6018290682414852E-2"/>
                  <c:y val="5.56157771945173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-3.2176263123359583E-2"/>
                  <c:y val="2.59861475648877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0"/>
                  <c:y val="-2.7717556138815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'0406 Cheese'!$E$2:$E$19</c:f>
              <c:numCache>
                <c:formatCode>General</c:formatCode>
                <c:ptCount val="1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  <c:pt idx="16" formatCode="0">
                  <c:v>2025</c:v>
                </c:pt>
                <c:pt idx="17">
                  <c:v>2026</c:v>
                </c:pt>
              </c:numCache>
            </c:numRef>
          </c:cat>
          <c:val>
            <c:numRef>
              <c:f>'0406 Cheese'!$D$2:$D$19</c:f>
              <c:numCache>
                <c:formatCode>#,##0.00</c:formatCode>
                <c:ptCount val="18"/>
                <c:pt idx="0">
                  <c:v>-36705190.730000034</c:v>
                </c:pt>
                <c:pt idx="1">
                  <c:v>-38716056.230000101</c:v>
                </c:pt>
                <c:pt idx="2">
                  <c:v>-44212374.880000114</c:v>
                </c:pt>
                <c:pt idx="3">
                  <c:v>-46184600.600000031</c:v>
                </c:pt>
                <c:pt idx="4">
                  <c:v>-53077211.639999956</c:v>
                </c:pt>
                <c:pt idx="5">
                  <c:v>-53334791.099999994</c:v>
                </c:pt>
                <c:pt idx="6">
                  <c:v>-56558001.269999996</c:v>
                </c:pt>
                <c:pt idx="7">
                  <c:v>-61676635.689999998</c:v>
                </c:pt>
                <c:pt idx="8">
                  <c:v>-66697694.920000002</c:v>
                </c:pt>
                <c:pt idx="9">
                  <c:v>-69968889.659999996</c:v>
                </c:pt>
                <c:pt idx="10">
                  <c:v>-74339789.579999998</c:v>
                </c:pt>
                <c:pt idx="11">
                  <c:v>-68177121.910000011</c:v>
                </c:pt>
                <c:pt idx="12">
                  <c:v>-81630753.719999999</c:v>
                </c:pt>
                <c:pt idx="13">
                  <c:v>-102463751.41</c:v>
                </c:pt>
                <c:pt idx="14">
                  <c:v>-100192684.69999999</c:v>
                </c:pt>
                <c:pt idx="15">
                  <c:v>-119936770.07000001</c:v>
                </c:pt>
                <c:pt idx="16">
                  <c:v>-117965868.00000001</c:v>
                </c:pt>
                <c:pt idx="17">
                  <c:v>-83728065.289999992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001928144"/>
        <c:axId val="-1001920528"/>
      </c:lineChart>
      <c:catAx>
        <c:axId val="-100192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-1001920528"/>
        <c:crosses val="autoZero"/>
        <c:auto val="1"/>
        <c:lblAlgn val="ctr"/>
        <c:lblOffset val="100"/>
        <c:noMultiLvlLbl val="0"/>
      </c:catAx>
      <c:valAx>
        <c:axId val="-10019205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-100192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33AD717A-EDAC-42AC-BDA9-7BB82C9C06CA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2424FF2E-0015-4CD2-81A5-04BCEC32C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909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717A-EDAC-42AC-BDA9-7BB82C9C06CA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FF2E-0015-4CD2-81A5-04BCEC32C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226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33AD717A-EDAC-42AC-BDA9-7BB82C9C06CA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424FF2E-0015-4CD2-81A5-04BCEC32C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124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717A-EDAC-42AC-BDA9-7BB82C9C06CA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FF2E-0015-4CD2-81A5-04BCEC32C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976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717A-EDAC-42AC-BDA9-7BB82C9C06CA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FF2E-0015-4CD2-81A5-04BCEC32C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027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717A-EDAC-42AC-BDA9-7BB82C9C06CA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FF2E-0015-4CD2-81A5-04BCEC32C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21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717A-EDAC-42AC-BDA9-7BB82C9C06CA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FF2E-0015-4CD2-81A5-04BCEC32C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827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717A-EDAC-42AC-BDA9-7BB82C9C06CA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FF2E-0015-4CD2-81A5-04BCEC32C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416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717A-EDAC-42AC-BDA9-7BB82C9C06CA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FF2E-0015-4CD2-81A5-04BCEC32C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903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717A-EDAC-42AC-BDA9-7BB82C9C06CA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FF2E-0015-4CD2-81A5-04BCEC32C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823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33AD717A-EDAC-42AC-BDA9-7BB82C9C06CA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424FF2E-0015-4CD2-81A5-04BCEC32C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7492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33AD717A-EDAC-42AC-BDA9-7BB82C9C06CA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424FF2E-0015-4CD2-81A5-04BCEC32C32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989000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33AD717A-EDAC-42AC-BDA9-7BB82C9C06CA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424FF2E-0015-4CD2-81A5-04BCEC32C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837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717A-EDAC-42AC-BDA9-7BB82C9C06CA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FF2E-0015-4CD2-81A5-04BCEC32C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613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717A-EDAC-42AC-BDA9-7BB82C9C06CA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FF2E-0015-4CD2-81A5-04BCEC32C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0065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717A-EDAC-42AC-BDA9-7BB82C9C06CA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FF2E-0015-4CD2-81A5-04BCEC32C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8371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33AD717A-EDAC-42AC-BDA9-7BB82C9C06CA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424FF2E-0015-4CD2-81A5-04BCEC32C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0837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90C41-8740-477D-82D8-24B959EC6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82E7B-2F9F-45F4-82D8-9BCFC9EA300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2636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90C41-8740-477D-82D8-24B959EC6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82E7B-2F9F-45F4-82D8-9BCFC9EA300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0235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90C41-8740-477D-82D8-24B959EC6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82E7B-2F9F-45F4-82D8-9BCFC9EA300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7503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90C41-8740-477D-82D8-24B959EC6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82E7B-2F9F-45F4-82D8-9BCFC9EA300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0616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90C41-8740-477D-82D8-24B959EC6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82E7B-2F9F-45F4-82D8-9BCFC9EA300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4636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90C41-8740-477D-82D8-24B959EC6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82E7B-2F9F-45F4-82D8-9BCFC9EA300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3143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90C41-8740-477D-82D8-24B959EC6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82E7B-2F9F-45F4-82D8-9BCFC9EA300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6287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90C41-8740-477D-82D8-24B959EC6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82E7B-2F9F-45F4-82D8-9BCFC9EA300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3166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90C41-8740-477D-82D8-24B959EC6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82E7B-2F9F-45F4-82D8-9BCFC9EA300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5906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90C41-8740-477D-82D8-24B959EC6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82E7B-2F9F-45F4-82D8-9BCFC9EA300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4462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90C41-8740-477D-82D8-24B959EC6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82E7B-2F9F-45F4-82D8-9BCFC9EA300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1565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09600" y="838201"/>
            <a:ext cx="10972800" cy="579439"/>
          </a:xfrm>
          <a:solidFill>
            <a:schemeClr val="tx2">
              <a:lumMod val="60000"/>
              <a:lumOff val="40000"/>
            </a:schemeClr>
          </a:solidFill>
          <a:effectLst>
            <a:softEdge rad="63500"/>
          </a:effectLst>
        </p:spPr>
        <p:txBody>
          <a:bodyPr>
            <a:noAutofit/>
          </a:bodyPr>
          <a:lstStyle>
            <a:lvl1pPr algn="l">
              <a:defRPr sz="2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41047826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821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09600" y="838201"/>
            <a:ext cx="10972800" cy="579439"/>
          </a:xfrm>
          <a:solidFill>
            <a:schemeClr val="tx2">
              <a:lumMod val="60000"/>
              <a:lumOff val="40000"/>
            </a:schemeClr>
          </a:solidFill>
          <a:effectLst>
            <a:softEdge rad="63500"/>
          </a:effectLst>
        </p:spPr>
        <p:txBody>
          <a:bodyPr>
            <a:noAutofit/>
          </a:bodyPr>
          <a:lstStyle>
            <a:lvl1pPr algn="l">
              <a:defRPr sz="2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20053135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09600" y="838201"/>
            <a:ext cx="10972800" cy="579439"/>
          </a:xfrm>
          <a:solidFill>
            <a:schemeClr val="tx2">
              <a:lumMod val="60000"/>
              <a:lumOff val="40000"/>
            </a:schemeClr>
          </a:solidFill>
          <a:effectLst>
            <a:softEdge rad="63500"/>
          </a:effectLst>
        </p:spPr>
        <p:txBody>
          <a:bodyPr>
            <a:noAutofit/>
          </a:bodyPr>
          <a:lstStyle>
            <a:lvl1pPr algn="l">
              <a:defRPr sz="2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5441113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09600" y="838201"/>
            <a:ext cx="10972800" cy="579439"/>
          </a:xfrm>
          <a:solidFill>
            <a:schemeClr val="tx2">
              <a:lumMod val="60000"/>
              <a:lumOff val="40000"/>
            </a:schemeClr>
          </a:solidFill>
          <a:effectLst>
            <a:softEdge rad="63500"/>
          </a:effectLst>
        </p:spPr>
        <p:txBody>
          <a:bodyPr>
            <a:noAutofit/>
          </a:bodyPr>
          <a:lstStyle>
            <a:lvl1pPr algn="l">
              <a:defRPr sz="2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32511756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09600" y="838201"/>
            <a:ext cx="10972800" cy="579439"/>
          </a:xfrm>
          <a:solidFill>
            <a:schemeClr val="tx2">
              <a:lumMod val="60000"/>
              <a:lumOff val="40000"/>
            </a:schemeClr>
          </a:solidFill>
          <a:effectLst>
            <a:softEdge rad="63500"/>
          </a:effectLst>
        </p:spPr>
        <p:txBody>
          <a:bodyPr>
            <a:noAutofit/>
          </a:bodyPr>
          <a:lstStyle>
            <a:lvl1pPr algn="l">
              <a:defRPr sz="2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7512106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7295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495799"/>
          </a:xfrm>
        </p:spPr>
        <p:txBody>
          <a:bodyPr>
            <a:normAutofit/>
          </a:bodyPr>
          <a:lstStyle>
            <a:lvl1pPr>
              <a:defRPr sz="28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 sz="20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8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34544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			</a:t>
            </a:r>
            <a:endParaRPr lang="bs-Latn-BA" sz="1100">
              <a:solidFill>
                <a:prstClr val="black"/>
              </a:solidFill>
              <a:latin typeface="Adobe Caslon Pro" pitchFamily="18" charset="-18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D0095FC-3F0A-44AC-97AF-556CFC03F84F}" type="slidenum">
              <a:rPr lang="bs-Latn-BA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s-Latn-BA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1529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495799"/>
          </a:xfrm>
        </p:spPr>
        <p:txBody>
          <a:bodyPr>
            <a:normAutofit/>
          </a:bodyPr>
          <a:lstStyle>
            <a:lvl1pPr>
              <a:defRPr sz="28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 sz="20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8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34544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			</a:t>
            </a:r>
            <a:endParaRPr lang="bs-Latn-BA" sz="1100">
              <a:solidFill>
                <a:prstClr val="black"/>
              </a:solidFill>
              <a:latin typeface="Adobe Caslon Pro" pitchFamily="18" charset="-18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D0095FC-3F0A-44AC-97AF-556CFC03F84F}" type="slidenum">
              <a:rPr lang="bs-Latn-BA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s-Latn-BA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6882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495799"/>
          </a:xfrm>
        </p:spPr>
        <p:txBody>
          <a:bodyPr>
            <a:normAutofit/>
          </a:bodyPr>
          <a:lstStyle>
            <a:lvl1pPr>
              <a:defRPr sz="28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 sz="20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8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34544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			</a:t>
            </a:r>
            <a:endParaRPr lang="bs-Latn-BA" sz="1100">
              <a:solidFill>
                <a:prstClr val="black"/>
              </a:solidFill>
              <a:latin typeface="Adobe Caslon Pro" pitchFamily="18" charset="-18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D0095FC-3F0A-44AC-97AF-556CFC03F84F}" type="slidenum">
              <a:rPr lang="bs-Latn-BA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s-Latn-BA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950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1581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5747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8577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0154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7404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7907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4417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7836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8771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3883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8793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40640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06444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4791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45860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4088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3195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19960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60791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03566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88836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744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D717A-EDAC-42AC-BDA9-7BB82C9C06CA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4FF2E-0015-4CD2-81A5-04BCEC32C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9055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90C41-8740-477D-82D8-24B959EC6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82E7B-2F9F-45F4-82D8-9BCFC9EA300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801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581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042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16.svg"/><Relationship Id="rId10" Type="http://schemas.openxmlformats.org/officeDocument/2006/relationships/image" Target="../media/image1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tx1"/>
          </a:fgClr>
          <a:bgClr>
            <a:schemeClr val="tx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00175"/>
            <a:ext cx="12192000" cy="3228451"/>
          </a:xfrm>
        </p:spPr>
        <p:txBody>
          <a:bodyPr>
            <a:noAutofit/>
          </a:bodyPr>
          <a:lstStyle/>
          <a:p>
            <a:pPr algn="ctr"/>
            <a:r>
              <a:rPr lang="hr-BA" sz="8000" b="1" dirty="0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UVOZ IZVOZ MLIJEKO I MLIJEČNI PROIZVODI </a:t>
            </a:r>
            <a:br>
              <a:rPr lang="hr-BA" sz="8000" b="1" dirty="0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hr-BA" sz="8000" b="1" dirty="0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BiH 2009. – 2026.</a:t>
            </a:r>
            <a:endParaRPr lang="en-US" sz="8000" b="1" dirty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041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0"/>
            <a:ext cx="12192001" cy="2779949"/>
            <a:chOff x="0" y="0"/>
            <a:chExt cx="18288001" cy="41699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88001" cy="4169923"/>
            </a:xfrm>
            <a:custGeom>
              <a:avLst/>
              <a:gdLst/>
              <a:ahLst/>
              <a:cxnLst/>
              <a:rect l="l" t="t" r="r" b="b"/>
              <a:pathLst>
                <a:path w="2862683" h="746376">
                  <a:moveTo>
                    <a:pt x="0" y="0"/>
                  </a:moveTo>
                  <a:lnTo>
                    <a:pt x="2862683" y="0"/>
                  </a:lnTo>
                  <a:lnTo>
                    <a:pt x="2862683" y="746376"/>
                  </a:lnTo>
                  <a:lnTo>
                    <a:pt x="0" y="746376"/>
                  </a:lnTo>
                  <a:close/>
                </a:path>
              </a:pathLst>
            </a:cu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t="-45886" b="-45886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-1" y="2230166"/>
            <a:ext cx="12192000" cy="1322659"/>
          </a:xfrm>
          <a:custGeom>
            <a:avLst/>
            <a:gdLst/>
            <a:ahLst/>
            <a:cxnLst/>
            <a:rect l="l" t="t" r="r" b="b"/>
            <a:pathLst>
              <a:path w="19738032" h="4465730">
                <a:moveTo>
                  <a:pt x="0" y="0"/>
                </a:moveTo>
                <a:lnTo>
                  <a:pt x="19738032" y="0"/>
                </a:lnTo>
                <a:lnTo>
                  <a:pt x="19738032" y="4465730"/>
                </a:lnTo>
                <a:lnTo>
                  <a:pt x="0" y="44657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703496" y="3964609"/>
            <a:ext cx="427693" cy="417535"/>
          </a:xfrm>
          <a:custGeom>
            <a:avLst/>
            <a:gdLst/>
            <a:ahLst/>
            <a:cxnLst/>
            <a:rect l="l" t="t" r="r" b="b"/>
            <a:pathLst>
              <a:path w="641539" h="626302">
                <a:moveTo>
                  <a:pt x="0" y="0"/>
                </a:moveTo>
                <a:lnTo>
                  <a:pt x="641539" y="0"/>
                </a:lnTo>
                <a:lnTo>
                  <a:pt x="641539" y="626302"/>
                </a:lnTo>
                <a:lnTo>
                  <a:pt x="0" y="626302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5189" y="2535484"/>
            <a:ext cx="12192000" cy="4062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nva Sans"/>
                <a:sym typeface="Canva Sans"/>
              </a:rPr>
              <a:t>BOSNA I HERCEGOVINA </a:t>
            </a:r>
            <a:endParaRPr lang="hr-BA" sz="6600" b="1" dirty="0" smtClean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Canva Sans"/>
              <a:sym typeface="Canva Sans"/>
            </a:endParaRPr>
          </a:p>
          <a:p>
            <a:pPr algn="ctr"/>
            <a:r>
              <a:rPr lang="en-US" sz="66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nva Sans"/>
                <a:sym typeface="Canva Sans"/>
              </a:rPr>
              <a:t>JE </a:t>
            </a:r>
            <a:r>
              <a:rPr lang="en-US" sz="6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nva Sans Bold"/>
                <a:sym typeface="Canva Sans Bold"/>
              </a:rPr>
              <a:t>BOGATA ZEMLJA</a:t>
            </a:r>
            <a:r>
              <a:rPr lang="en-US" sz="6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nva Sans"/>
                <a:sym typeface="Canva Sans"/>
              </a:rPr>
              <a:t>, </a:t>
            </a:r>
            <a:endParaRPr lang="hr-BA" sz="6600" b="1" dirty="0" smtClean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Canva Sans"/>
              <a:sym typeface="Canva Sans"/>
            </a:endParaRPr>
          </a:p>
          <a:p>
            <a:pPr algn="ctr"/>
            <a:r>
              <a:rPr lang="en-US" sz="66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nva Sans"/>
                <a:sym typeface="Canva Sans"/>
              </a:rPr>
              <a:t>ALI </a:t>
            </a:r>
            <a:r>
              <a:rPr lang="en-US" sz="6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nva Sans"/>
                <a:sym typeface="Canva Sans"/>
              </a:rPr>
              <a:t>JE </a:t>
            </a:r>
            <a:r>
              <a:rPr lang="en-US" sz="6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nva Sans Bold"/>
                <a:sym typeface="Canva Sans Bold"/>
              </a:rPr>
              <a:t>SIROMAŠNA DRŽAVA</a:t>
            </a:r>
            <a:r>
              <a:rPr lang="en-US" sz="66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nva Sans"/>
                <a:sym typeface="Canva Sans"/>
              </a:rPr>
              <a:t>.</a:t>
            </a:r>
            <a:endParaRPr lang="en-US" sz="66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Canva Sans"/>
              <a:sym typeface="Canva Sans"/>
            </a:endParaRPr>
          </a:p>
          <a:p>
            <a:pPr algn="ctr"/>
            <a:r>
              <a:rPr lang="en-US" sz="6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nva Sans"/>
                <a:sym typeface="Canva Sans"/>
              </a:rPr>
              <a:t>ZAŠTO JE TO TAKO</a:t>
            </a:r>
            <a:r>
              <a:rPr lang="en-US" sz="66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nva Sans"/>
                <a:sym typeface="Canva Sans"/>
              </a:rPr>
              <a:t>?</a:t>
            </a:r>
            <a:r>
              <a:rPr lang="hr-BA" sz="66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nva Sans"/>
                <a:sym typeface="Canva Sans"/>
              </a:rPr>
              <a:t>??</a:t>
            </a:r>
            <a:endParaRPr lang="en-US" sz="66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Canva Sans"/>
              <a:sym typeface="Canva Sans"/>
            </a:endParaRPr>
          </a:p>
        </p:txBody>
      </p:sp>
    </p:spTree>
    <p:extLst>
      <p:ext uri="{BB962C8B-B14F-4D97-AF65-F5344CB8AC3E}">
        <p14:creationId xmlns:p14="http://schemas.microsoft.com/office/powerpoint/2010/main" val="138180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7085945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035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5923414"/>
              </p:ext>
            </p:extLst>
          </p:nvPr>
        </p:nvGraphicFramePr>
        <p:xfrm>
          <a:off x="95250" y="0"/>
          <a:ext cx="1209675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7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1168939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3515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8418407"/>
              </p:ext>
            </p:extLst>
          </p:nvPr>
        </p:nvGraphicFramePr>
        <p:xfrm>
          <a:off x="5867399" y="-1"/>
          <a:ext cx="6324600" cy="6442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3910251"/>
              </p:ext>
            </p:extLst>
          </p:nvPr>
        </p:nvGraphicFramePr>
        <p:xfrm>
          <a:off x="0" y="0"/>
          <a:ext cx="5734050" cy="6442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/>
          <p:cNvSpPr/>
          <p:nvPr/>
        </p:nvSpPr>
        <p:spPr>
          <a:xfrm>
            <a:off x="4638675" y="6442840"/>
            <a:ext cx="2895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BA" b="1" dirty="0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2025.</a:t>
            </a:r>
            <a:r>
              <a:rPr lang="en-US" b="1" dirty="0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(KM)</a:t>
            </a:r>
          </a:p>
        </p:txBody>
      </p:sp>
      <p:sp>
        <p:nvSpPr>
          <p:cNvPr id="8" name="Rectangle 7"/>
          <p:cNvSpPr/>
          <p:nvPr/>
        </p:nvSpPr>
        <p:spPr>
          <a:xfrm>
            <a:off x="1238250" y="6442840"/>
            <a:ext cx="2895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BA" b="1" dirty="0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UVOZ</a:t>
            </a:r>
            <a:endParaRPr lang="en-US" b="1" dirty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415337" y="6440946"/>
            <a:ext cx="2895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BA" b="1" dirty="0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IZVOZ</a:t>
            </a:r>
            <a:endParaRPr lang="en-US" b="1" dirty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35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1632935"/>
              </p:ext>
            </p:extLst>
          </p:nvPr>
        </p:nvGraphicFramePr>
        <p:xfrm>
          <a:off x="-1" y="-1"/>
          <a:ext cx="5743575" cy="6524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5758000"/>
              </p:ext>
            </p:extLst>
          </p:nvPr>
        </p:nvGraphicFramePr>
        <p:xfrm>
          <a:off x="5743575" y="0"/>
          <a:ext cx="6448425" cy="6524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/>
          <p:nvPr/>
        </p:nvSpPr>
        <p:spPr>
          <a:xfrm>
            <a:off x="1238250" y="6442840"/>
            <a:ext cx="2895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BA" b="1" dirty="0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UVOZ</a:t>
            </a:r>
            <a:endParaRPr lang="en-US" b="1" dirty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15337" y="6440946"/>
            <a:ext cx="2895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BA" b="1" dirty="0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IZVOZ</a:t>
            </a:r>
            <a:endParaRPr lang="en-US" b="1" dirty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38675" y="6442840"/>
            <a:ext cx="2895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BA" b="1" dirty="0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2026.</a:t>
            </a:r>
            <a:r>
              <a:rPr lang="en-US" b="1" dirty="0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(KM)</a:t>
            </a:r>
          </a:p>
        </p:txBody>
      </p:sp>
    </p:spTree>
    <p:extLst>
      <p:ext uri="{BB962C8B-B14F-4D97-AF65-F5344CB8AC3E}">
        <p14:creationId xmlns:p14="http://schemas.microsoft.com/office/powerpoint/2010/main" val="257313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0" y="1123950"/>
          <a:ext cx="12192000" cy="573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88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034986"/>
              </p:ext>
            </p:extLst>
          </p:nvPr>
        </p:nvGraphicFramePr>
        <p:xfrm>
          <a:off x="4" y="447685"/>
          <a:ext cx="12191995" cy="5903808"/>
        </p:xfrm>
        <a:graphic>
          <a:graphicData uri="http://schemas.openxmlformats.org/drawingml/2006/table">
            <a:tbl>
              <a:tblPr/>
              <a:tblGrid>
                <a:gridCol w="909021"/>
                <a:gridCol w="803678"/>
                <a:gridCol w="803678"/>
                <a:gridCol w="803678"/>
                <a:gridCol w="803678"/>
                <a:gridCol w="803678"/>
                <a:gridCol w="803678"/>
                <a:gridCol w="803678"/>
                <a:gridCol w="803678"/>
                <a:gridCol w="803678"/>
                <a:gridCol w="1012468"/>
                <a:gridCol w="1012468"/>
                <a:gridCol w="1012468"/>
                <a:gridCol w="1012468"/>
              </a:tblGrid>
              <a:tr h="142888">
                <a:tc rowSpan="2"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Država uvoza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 gridSpan="13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Godina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93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2013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2014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2015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2016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2017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2018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2019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2020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2021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2022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2023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2024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Njemačka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48.104.523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41.631.056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40.602.754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47.587.317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55.173.589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57.304.756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61.493.635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57.504.809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70.342.315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89.979.244,51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72.807.911,79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89.787.135,74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95.989.806,64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Hrvatska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44.550.945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32.435.554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29.897.947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31.288.699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34.440.222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35.767.660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38.551.004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42.815.654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40.005.719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46.447.854,17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36.624.572,73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37.399.729,46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54.186.739,32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Slovenija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20.999.577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14.858.048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12.831.550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13.054.441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14.211.227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13.491.935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14.111.289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14.458.908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15.103.246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17.014.649,10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15.986.440,10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12.953.736,67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18.587.118,33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Srbija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13.548.657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15.938.143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13.836.575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13.302.717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12.181.687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19.625.724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36.810.538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22.342.962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17.814.897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17.273.507,58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17.888.819,25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22.505.368,21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25.086.560,24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Mađarska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6.637.054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10.655.592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10.247.382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9.532.360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9.996.195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9.606.314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13.019.444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8.603.441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12.141.222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24.307.493,98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6.985.675,89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8.127.231,30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23.088.690,69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Holandija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4.637.982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8.620.452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11.871.370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5.454.760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3.931.215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4.139.937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4.668.450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2.451.888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2.553.686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2.227.265,28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4.675.057,28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3.672.297,68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4.073.985,52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Slovačka 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4.187.826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2.650.043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2.440.881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5.291.407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2.768.874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4.404.535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1.609.502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512.148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836.057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3.846.769,70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362.920,70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329.394,97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880.336,81 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13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Austrija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3.112.853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3.440.352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2.830.151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2.790.529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3.779.723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3.033.774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2.899.299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2.437.234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2.827.820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4.520.319,45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5.532.596,20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5.272.464,01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6.625.946,73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Belgija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2.891.413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519.790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582.576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718.196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1.241.480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1.506.787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1.374.346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1.201.879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1.421.990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1.475.866,75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1.672.522,17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2.464.918,60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2.611.527,19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Poljska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1.850.794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1.673.611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995.742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957.771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1.298.883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1.553.575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1.908.773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3.327.438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4.340.380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6.208.748,41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4.407.270,30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4.338.751,85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3.847.109,94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Češka 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1.593.298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858.946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514.915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211.800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192.784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209.925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450.901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535.116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506.600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684.547,91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518.315,29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793.521,27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1.060.944,16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Italija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1.552.987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1.102.997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760.041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687.354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896.509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891.400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945.533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815.716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1.465.864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2.442.633,81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3.463.339,30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4.751.573,81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5.967.836,17 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Danska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411.641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16.359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150.473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177.698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412.882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915.017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856.173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1.320.890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2.591.748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1.569.013,35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899.418,28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1.390.560,33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1.187.781,30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Makedonija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365.780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155.775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130.665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185.194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242.933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236.024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539.989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413.039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309.623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539.908,57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762.437,33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643.479,76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626.898,20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Francuska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311.032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53.566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112.600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148.597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303.147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472.940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370.558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406.117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550.576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748.976,99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1.145.939,93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1.213.484,56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1.218.465,39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Rumunija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257.048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334.723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115.528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20.462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206.864,62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24.726,65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41.159,68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Litvanija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223.500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179.471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89.103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82.592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88.431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159.371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93.318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200.940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341.382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670.267,78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580.334,54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879.606,75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1.453.927,14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Crna Gora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221.028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87.668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290.754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182.704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23.640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141.528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7.417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111.018,78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298.230,84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112.106,24 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Turska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180.146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212.093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134.941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67.834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71.158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33.226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53.495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20.085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991.096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2.419.291,58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1.381.199,36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1.586.831,31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2.813.497,93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Španija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27.206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21.090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30.851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100.790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29.796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195.871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82.991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54.700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113.339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38.486,21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58.188,10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155.785,46 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565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Saudijska Arabija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12.923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Norveška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162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Švedska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415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27.183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211.352,69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1.493,23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Švicarska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2.683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10.961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27.045,29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31.575,37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397.445,11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941.630,28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Estonija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151.100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158.211,37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71.431,79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148.292,38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145.533,86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Grčka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120.971,89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361.780,12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839.118,69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Portugal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166.720,13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182.037,83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156.027,42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Katar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400,00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Irska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21.915,68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603.305,33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565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Velika Britanija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42.901,33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Kipar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33.661,14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31.196,48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Kina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854,20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Bugarska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87.214,94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Kanada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257,74 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Oman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559,69 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8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SAD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2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2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63,23 </a:t>
                      </a:r>
                      <a:endParaRPr lang="en-US" sz="12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4" y="6351493"/>
            <a:ext cx="121919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Uvoz</a:t>
            </a:r>
            <a:r>
              <a:rPr lang="en-US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mlijeka</a:t>
            </a:r>
            <a:r>
              <a:rPr lang="en-US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 </a:t>
            </a:r>
            <a:r>
              <a:rPr lang="en-US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mliječnih</a:t>
            </a:r>
            <a:r>
              <a:rPr lang="en-US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proizvoda</a:t>
            </a:r>
            <a:r>
              <a:rPr lang="en-US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</a:t>
            </a:r>
            <a:r>
              <a:rPr lang="en-US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državama</a:t>
            </a:r>
            <a:r>
              <a:rPr lang="en-US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uvoza</a:t>
            </a:r>
            <a:r>
              <a:rPr lang="en-US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(KM)</a:t>
            </a:r>
          </a:p>
        </p:txBody>
      </p:sp>
    </p:spTree>
    <p:extLst>
      <p:ext uri="{BB962C8B-B14F-4D97-AF65-F5344CB8AC3E}">
        <p14:creationId xmlns:p14="http://schemas.microsoft.com/office/powerpoint/2010/main" val="177387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359811"/>
              </p:ext>
            </p:extLst>
          </p:nvPr>
        </p:nvGraphicFramePr>
        <p:xfrm>
          <a:off x="1" y="1295402"/>
          <a:ext cx="12191998" cy="4913153"/>
        </p:xfrm>
        <a:graphic>
          <a:graphicData uri="http://schemas.openxmlformats.org/drawingml/2006/table">
            <a:tbl>
              <a:tblPr/>
              <a:tblGrid>
                <a:gridCol w="699265"/>
                <a:gridCol w="635591"/>
                <a:gridCol w="635591"/>
                <a:gridCol w="635591"/>
                <a:gridCol w="635591"/>
                <a:gridCol w="635591"/>
                <a:gridCol w="635591"/>
                <a:gridCol w="635591"/>
                <a:gridCol w="635591"/>
                <a:gridCol w="635591"/>
                <a:gridCol w="635591"/>
                <a:gridCol w="635591"/>
                <a:gridCol w="635591"/>
                <a:gridCol w="635591"/>
                <a:gridCol w="800566"/>
                <a:gridCol w="800566"/>
                <a:gridCol w="800566"/>
                <a:gridCol w="828352"/>
              </a:tblGrid>
              <a:tr h="165927">
                <a:tc rowSpan="2"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Država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 gridSpan="17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Godina izvoza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35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2009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2012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2013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2014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2015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2016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2017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2019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BE"/>
                    </a:solidFill>
                  </a:tcPr>
                </a:tc>
              </a:tr>
              <a:tr h="16359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Hrvatska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36.471.559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36.360.870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42.992.892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41.664.487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24.879.074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296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1.217.975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5.300.432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23.968.622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9.941.650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13.225.428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15.365.767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18.980.807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17.992.046,73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20.166.975,55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27.019.975,44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32.609.452,19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Srbija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6.647.096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16.954.371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13.077.056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18.208.293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12.607.873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22.203.126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15.005.182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14.128.336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10.274.265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17.484.284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38.073.486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23.792.011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18.689.230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21.382.664,88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2.176.991,80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20.103.808,34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13.465.859,41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Makedonija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11.711.673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10.973.735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12.482.710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13.101.884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12.491.359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14.805.878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14.738.186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12.562.040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13.427.091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14.822.985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17.139.724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17.282.925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17.797.258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18.748.382,45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1.346.007,15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24.030.674,33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25.668.963,07</a:t>
                      </a: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 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Crna Gora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1.566.219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4.613.640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4.744.190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5.504.107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21.052.390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19.928.977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17.916.975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22.690.393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23.958.622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33.213.81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34.833.678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27.841.989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22.781.349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37.755.532,45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21.699.862,52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54.283.404,70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52.722.520,13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359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Kosovo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4.322.263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4.419.169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4.995.971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4.900.107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6.253.973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7.155.108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10.289.168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8.748.868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10.181.830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10.033.126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4.231.181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6.878.567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6.608.353,27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4.498.176,94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6.966.780,51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6.490.972,39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Albanija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328.932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811.868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758.933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755.212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1.166.579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876.814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1.735.939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1.208.859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1.173.527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1.683.084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1.439.282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1.631.947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2.257.662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2.180.489,20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2.336.686,48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3.390.150,61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275.093,29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3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Austrija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231.925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262.788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327.111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583.197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1.016.060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894.851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982.161,52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1.497.811,98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1.560.592,11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1.660.213,34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Poljska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26.324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109.135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237.837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349.164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552.574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934.156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980.753,50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961.107,31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789.019,51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927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SAD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270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85.216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19.081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167.978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205.556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378.030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385.487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151.163,67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310.991,18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307.646,36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285.100,38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Njemačka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101.284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105.564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23.825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849.706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1.106.503,31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1.705.032,34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1.268.279,95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1.852.678,47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Australija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58.364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22.914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111.405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59.743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91.817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Turska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98.886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2.628.689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54.644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46.574,41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Švicarska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34.499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271.523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86.404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97.152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127.896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81.875,35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153.649,07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106.281,19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107.894,97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UAE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14.545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13.194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10.231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200.215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192.944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3.133,04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91.459,93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Vel. Britanija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259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65.451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54.285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30.899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65.785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1.547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305,06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101.848,89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25.600,11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Slovenija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69.698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67.272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41.446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436.938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924.736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1.137.373,95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300.484,38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478.084,18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889.718,49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Kuvajt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144.116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162.587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S. Arabija 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186.813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724.482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1.161.386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430.859,73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496.607,96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111.853,61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Jordan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315.849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54.718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Rumunija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827.745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2.568.475,97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2.944.500,78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3.133.711,95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Bugarska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383.300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851.605,31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756.012,19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946.180,02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1.201.196,22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Mongolija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128.540,28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Holandija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262.136,32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209.857,75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235.816,81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Različita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161.440,05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Luksemburg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8.707,15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Francuska 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18.633,89 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Švedska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766.374,50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Uganda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30,12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285681" y="6315790"/>
            <a:ext cx="65902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b="1" dirty="0">
                <a:solidFill>
                  <a:srgbClr val="000066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Izvoz mlijeka i mliječnih proizvoda po državama izvoza (KM)</a:t>
            </a:r>
            <a:endParaRPr lang="en-US" sz="4000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66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8159655"/>
              </p:ext>
            </p:extLst>
          </p:nvPr>
        </p:nvGraphicFramePr>
        <p:xfrm>
          <a:off x="0" y="133350"/>
          <a:ext cx="12192000" cy="6635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133348"/>
            <a:ext cx="12191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BA" b="1" dirty="0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0401 - </a:t>
            </a:r>
            <a:r>
              <a:rPr lang="en-US" b="1" dirty="0" err="1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Mlijeko</a:t>
            </a:r>
            <a:r>
              <a:rPr lang="en-US" b="1" dirty="0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</a:t>
            </a:r>
            <a:r>
              <a:rPr lang="en-US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pavlaka</a:t>
            </a:r>
            <a:r>
              <a:rPr lang="en-US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nekoncentrirani</a:t>
            </a:r>
            <a:r>
              <a:rPr lang="en-US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 bez </a:t>
            </a:r>
            <a:r>
              <a:rPr lang="en-US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dodatog</a:t>
            </a:r>
            <a:r>
              <a:rPr lang="en-US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šecera</a:t>
            </a:r>
            <a:r>
              <a:rPr lang="en-US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ili</a:t>
            </a:r>
            <a:r>
              <a:rPr lang="en-US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drugih</a:t>
            </a:r>
            <a:r>
              <a:rPr lang="en-US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sladila</a:t>
            </a:r>
            <a:r>
              <a:rPr lang="hr-BA" b="1" dirty="0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KM</a:t>
            </a:r>
            <a:endParaRPr lang="en-US" b="1" dirty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90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9775410"/>
              </p:ext>
            </p:extLst>
          </p:nvPr>
        </p:nvGraphicFramePr>
        <p:xfrm>
          <a:off x="0" y="220717"/>
          <a:ext cx="12192000" cy="6637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133348"/>
            <a:ext cx="12191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BA" b="1" dirty="0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0401 - </a:t>
            </a:r>
            <a:r>
              <a:rPr lang="en-US" b="1" dirty="0" err="1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Mlijeko</a:t>
            </a:r>
            <a:r>
              <a:rPr lang="en-US" b="1" dirty="0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</a:t>
            </a:r>
            <a:r>
              <a:rPr lang="en-US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pavlaka</a:t>
            </a:r>
            <a:r>
              <a:rPr lang="en-US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nekoncentrirani</a:t>
            </a:r>
            <a:r>
              <a:rPr lang="en-US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 bez </a:t>
            </a:r>
            <a:r>
              <a:rPr lang="en-US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dodatog</a:t>
            </a:r>
            <a:r>
              <a:rPr lang="en-US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šecera</a:t>
            </a:r>
            <a:r>
              <a:rPr lang="en-US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ili</a:t>
            </a:r>
            <a:r>
              <a:rPr lang="en-US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drugih</a:t>
            </a:r>
            <a:r>
              <a:rPr lang="en-US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sladila</a:t>
            </a:r>
            <a:r>
              <a:rPr lang="hr-BA" b="1" dirty="0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Kg</a:t>
            </a:r>
            <a:endParaRPr lang="en-US" b="1" dirty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31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2711774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3890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5" y="567035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Prosječne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cijene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uvoza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izvoza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proizvoda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iz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tarifne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grupe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0401 -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Mlijeko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pavlaka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nekoncentrirani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 bez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dodatog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šecera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ili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drugih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sladila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; KM/kg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633687"/>
              </p:ext>
            </p:extLst>
          </p:nvPr>
        </p:nvGraphicFramePr>
        <p:xfrm>
          <a:off x="1143000" y="1398035"/>
          <a:ext cx="9115425" cy="5184000"/>
        </p:xfrm>
        <a:graphic>
          <a:graphicData uri="http://schemas.openxmlformats.org/drawingml/2006/table">
            <a:tbl>
              <a:tblPr/>
              <a:tblGrid>
                <a:gridCol w="3922901"/>
                <a:gridCol w="2645678"/>
                <a:gridCol w="2546846"/>
              </a:tblGrid>
              <a:tr h="432000">
                <a:tc>
                  <a:txBody>
                    <a:bodyPr/>
                    <a:lstStyle/>
                    <a:p>
                      <a:pPr marL="95885"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Godina</a:t>
                      </a:r>
                      <a:endParaRPr lang="en-US" sz="24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Izvoz</a:t>
                      </a:r>
                      <a:endParaRPr lang="en-US" sz="24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50165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Uvoz</a:t>
                      </a:r>
                      <a:endParaRPr lang="en-US" sz="24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2015</a:t>
                      </a:r>
                      <a:endParaRPr lang="en-US" sz="24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1,01</a:t>
                      </a:r>
                      <a:endParaRPr lang="en-US" sz="24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1778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1,71</a:t>
                      </a:r>
                      <a:endParaRPr lang="en-US" sz="24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2016</a:t>
                      </a:r>
                      <a:endParaRPr lang="en-US" sz="24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0,97</a:t>
                      </a:r>
                      <a:endParaRPr lang="en-US" sz="24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1778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1,85</a:t>
                      </a:r>
                      <a:endParaRPr lang="en-US" sz="24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2017</a:t>
                      </a:r>
                      <a:endParaRPr lang="en-US" sz="24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0,94</a:t>
                      </a:r>
                      <a:endParaRPr lang="en-US" sz="24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1778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1,84</a:t>
                      </a:r>
                      <a:endParaRPr lang="en-US" sz="24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2018</a:t>
                      </a:r>
                      <a:endParaRPr lang="en-US" sz="24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0,95</a:t>
                      </a:r>
                      <a:endParaRPr lang="en-US" sz="24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1778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1,42</a:t>
                      </a:r>
                      <a:endParaRPr lang="en-US" sz="24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2019</a:t>
                      </a:r>
                      <a:endParaRPr lang="en-US" sz="24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0,94</a:t>
                      </a:r>
                      <a:endParaRPr lang="en-US" sz="24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1778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0,99</a:t>
                      </a:r>
                      <a:endParaRPr lang="en-US" sz="24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2020</a:t>
                      </a:r>
                      <a:endParaRPr lang="en-US" sz="24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0,96</a:t>
                      </a:r>
                      <a:endParaRPr lang="en-US" sz="24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1778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1,07</a:t>
                      </a:r>
                      <a:endParaRPr lang="en-US" sz="24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2021</a:t>
                      </a:r>
                      <a:endParaRPr lang="en-US" sz="24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0,95</a:t>
                      </a:r>
                      <a:endParaRPr lang="en-US" sz="24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1778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1,76</a:t>
                      </a:r>
                      <a:endParaRPr lang="en-US" sz="24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2022</a:t>
                      </a:r>
                      <a:endParaRPr lang="en-US" sz="24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1,39</a:t>
                      </a:r>
                      <a:endParaRPr lang="en-US" sz="24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1778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2,39</a:t>
                      </a:r>
                      <a:endParaRPr lang="en-US" sz="24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2023</a:t>
                      </a:r>
                      <a:endParaRPr lang="en-US" sz="24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1,51</a:t>
                      </a:r>
                      <a:endParaRPr lang="en-US" sz="24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1778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2,16</a:t>
                      </a:r>
                      <a:endParaRPr lang="en-US" sz="24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2024</a:t>
                      </a:r>
                      <a:endParaRPr lang="en-US" sz="24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2,15</a:t>
                      </a:r>
                      <a:endParaRPr lang="en-US" sz="24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1778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2,56</a:t>
                      </a:r>
                      <a:endParaRPr lang="en-US" sz="24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24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1,50</a:t>
                      </a:r>
                      <a:endParaRPr lang="en-US" sz="24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1778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3,27</a:t>
                      </a:r>
                      <a:endParaRPr lang="en-US" sz="24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599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998825"/>
              </p:ext>
            </p:extLst>
          </p:nvPr>
        </p:nvGraphicFramePr>
        <p:xfrm>
          <a:off x="4" y="1457319"/>
          <a:ext cx="12191992" cy="4080675"/>
        </p:xfrm>
        <a:graphic>
          <a:graphicData uri="http://schemas.openxmlformats.org/drawingml/2006/table">
            <a:tbl>
              <a:tblPr/>
              <a:tblGrid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</a:tblGrid>
              <a:tr h="194549">
                <a:tc rowSpan="2"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Država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                 2018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2019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             2022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                       2023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2024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59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5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Hrvatska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8.849.721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11.104.680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9.324.192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12.454.700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13.906.140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15.671.068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9.472.064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12.914.725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10.083.552,73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16.211.600,94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8,909,580.38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17,108,393.94 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8.354.794,50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16.249.096,76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6.971.349,69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15.921.177,46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5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Njemačka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1.593.403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7.340.052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2.030.827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7.423.914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2.257.569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7.601.798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2.023.525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8.480.018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2.387.111,49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15.288.421,58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2,174,914.22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10,775,962.69 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3.114.979,32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21.238.921,97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1.977.881,07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12.024.781,70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00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Srbija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7.973.390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5.269.897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37.377.082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22.910.581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15.444.705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9.396.968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4.174.045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2.924.606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1.974.450,80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1.720.093,09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349,903.10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727,826.02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965.401,10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1.574.466,73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1.951.053,70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2.495.175,19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5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Slovačka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1.387.525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4.053.769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724.688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1.334.755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140.577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377.457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194.737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619.280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2.415.661,00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3.519.981,06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1,797,912.49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2,640,403.58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449.886,48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2.209.206,53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37.263,24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205.119,85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5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Mađarska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2.169.030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4.019.924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3.108.160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7.491.654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1.758.571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3.637.403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2.773.791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7.986.093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5.853.415,00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17.884.280,33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9,906,562.00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18,524,460.00 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14.573.315,00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21.163.090,68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3.818.770,00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18.082.248,75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5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Slovenija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368.753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249.089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274.034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247.422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1.216.919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721.958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14.824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13.867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104.261,52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112.709,68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101,251.04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139,493.26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511.047,68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285.769,62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39.865,79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62.381,37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5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Crna Gora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294.178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182.704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36.617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23.640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230.180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141.528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12.206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7.417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110,313.00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111,018.78 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349.500,00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298.230,84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166.744,00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112.106,24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922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Nepoznata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126.438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128.038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24.440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84.984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79.901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56.028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142.570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90.603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5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Makedonija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30.542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25.517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78.922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106.497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83.497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107.919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5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Poljska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25.200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22.780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76.280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225.337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7.200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7.049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59.800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127.910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55.448,10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86.276,87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15,840.00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22,432.32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15.560,00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23.177,54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20.880,00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29.298,71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5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Kosovo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19.244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20.194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20.775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21.582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5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Belgija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3.195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16.945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9.554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38.718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2.592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9.027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3.880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12.814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19.050,72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94.487,79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15,632.00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84,532.39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27.552,00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145.918,22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30.083,11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215.305,82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5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Austrija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8.442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12.208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3.087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4.606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3.294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4.828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78,217.32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394,942.54 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32.662,46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56.443,31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57.905,75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185.474,94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5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Italija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10.070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31.906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14.330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50.097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34.300,00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125.571,71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50,600.00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269,924.50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33.992,00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196.117,63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40.022,00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246.489,54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5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Češka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48.792,00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37.217,26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5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Holandija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9,552.00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61,319.69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11.346,00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74.994,21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11.439,78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96.395,16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5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Turska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57.091,20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197.609,33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62.272,80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296.843,77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899329" y="5797034"/>
            <a:ext cx="65616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Uvoz po državama uvoza –Tarifna grupa 0401</a:t>
            </a:r>
            <a:endParaRPr lang="en-US" sz="2400" b="1" dirty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36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9388044"/>
              </p:ext>
            </p:extLst>
          </p:nvPr>
        </p:nvGraphicFramePr>
        <p:xfrm>
          <a:off x="476255" y="1393032"/>
          <a:ext cx="11317564" cy="4100873"/>
        </p:xfrm>
        <a:graphic>
          <a:graphicData uri="http://schemas.openxmlformats.org/drawingml/2006/table">
            <a:tbl>
              <a:tblPr/>
              <a:tblGrid>
                <a:gridCol w="743670"/>
                <a:gridCol w="581025"/>
                <a:gridCol w="581025"/>
                <a:gridCol w="581025"/>
                <a:gridCol w="581025"/>
                <a:gridCol w="581025"/>
                <a:gridCol w="581025"/>
                <a:gridCol w="581025"/>
                <a:gridCol w="581025"/>
                <a:gridCol w="743670"/>
                <a:gridCol w="743670"/>
                <a:gridCol w="743670"/>
                <a:gridCol w="743670"/>
                <a:gridCol w="743670"/>
                <a:gridCol w="743670"/>
                <a:gridCol w="731837"/>
                <a:gridCol w="731837"/>
              </a:tblGrid>
              <a:tr h="195783">
                <a:tc rowSpan="2"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Država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2019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2022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2023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2024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86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67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Crna Gora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18.501.861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18.261.938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18.333.721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18.206.737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18.547.198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18.459.309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14.864.554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14.570.414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15.065.631,86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21.220.826,93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18,884,695.01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29,259,900.49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19.816.206,76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31.331.801,01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19.703.648,34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30.215.363,05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67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Makedonija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13.634.090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13.304.703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15.412.917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15.657.735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16.009.963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15.927.026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16.342.886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16.060.393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12.412.691,38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17.860.269,36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13,903,010.74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20,520,813.76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16.056.704,62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22.238.176,78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16.081.541,80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22.449.086,39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67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Srbija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13.773.229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12.852.169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23.945.861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21.736.481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23.316.993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22.011.910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18.085.149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17.152.787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13.334.659,31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16.949.108,42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8,580,654.13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12,273,057.00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11.550.084,25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16.545.749,80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5.155.049,22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7.238.968,64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67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Kosovo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8.520.643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8.375.088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3.895.754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3.735.998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6.142.957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6.061.098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4.662.007,28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5.751.567,72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2,717,197.39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3,773,462.27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3.943.244,94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5.551.785,22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3.717.912,34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5.123.744,66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67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Hrvatska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5.117.485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3.902.575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7.778.868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6.072.053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8.444.728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7.109.980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7.793.526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5.758.643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2.369.151,90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3.810.788,16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2,241,637.22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3,215,506.12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1.804.641,09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3.486.569,26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2.279.043,32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3.863.414,98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67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Albanija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2.012.133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1.670.692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1.643.112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1.439.282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1.975.459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1.628.075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2.690.891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2.237.036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1.840.532,76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2.151.029,70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1,564,876.39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2,175,560.45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2.439.231,00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3.320.148,50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2.513.133,73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3.418.558,66 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783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Slovenija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49.250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29.018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2.966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2.957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2.966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2.929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488.714,40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576.422,98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23,47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783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Švedska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6.674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6.379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24.930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29.958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71.013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95.750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82.740,48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133.742,15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51,089.16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122,102.26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43.072,14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104.096,67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31.199,16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85.518,27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67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Rumunija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40.253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122.021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299.200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827.743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838.696,88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2.310.699,38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918,335.40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2,568,475.97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951.750,96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2.944.500,78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1.066.551,60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3.133.711,95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67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Bugarska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163.645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383.300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402.221,05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851.605,31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341,698.80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756,012.19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431.823,48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946.180,02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542.076,72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1.194.912,95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783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Mongolija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83,059.20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128,540.28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783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Turska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41,529.60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46,574.41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783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Austrija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6.751,80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16.206,93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11.205,24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40.223,30 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783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Luksemburg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205,20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974,00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783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Njemačka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19,68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93,88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739556" y="5739884"/>
            <a:ext cx="67909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dirty="0"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. </a:t>
            </a:r>
            <a:r>
              <a:rPr lang="bs-Latn-BA" sz="2800" b="1" dirty="0">
                <a:solidFill>
                  <a:srgbClr val="000066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Izvoz po državama - Tarifna grupa 0401</a:t>
            </a:r>
            <a:endParaRPr lang="en-US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57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0310"/>
            <a:ext cx="1219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0402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Mlijeko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pavlaka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koncentrirani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ili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dodatim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šecerom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ili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drugim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sladilima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;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vrijednost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(KM)</a:t>
            </a:r>
          </a:p>
          <a:p>
            <a:r>
              <a:rPr lang="en-US" dirty="0"/>
              <a:t> 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1520115"/>
              </p:ext>
            </p:extLst>
          </p:nvPr>
        </p:nvGraphicFramePr>
        <p:xfrm>
          <a:off x="0" y="495300"/>
          <a:ext cx="12192000" cy="626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139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2172758"/>
              </p:ext>
            </p:extLst>
          </p:nvPr>
        </p:nvGraphicFramePr>
        <p:xfrm>
          <a:off x="0" y="523875"/>
          <a:ext cx="12192000" cy="633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100310"/>
            <a:ext cx="1219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0402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Mlijeko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pavlaka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koncentrirani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ili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dodatim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šecerom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ili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drugim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sladilima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;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vrijednost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</a:t>
            </a:r>
            <a:r>
              <a:rPr lang="en-US" sz="2000" b="1" dirty="0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</a:t>
            </a:r>
            <a:r>
              <a:rPr lang="hr-BA" sz="2000" b="1" dirty="0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</a:t>
            </a:r>
            <a:r>
              <a:rPr lang="en-US" sz="2000" b="1" dirty="0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en-US" sz="2000" b="1" dirty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265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388823"/>
              </p:ext>
            </p:extLst>
          </p:nvPr>
        </p:nvGraphicFramePr>
        <p:xfrm>
          <a:off x="0" y="126124"/>
          <a:ext cx="12191999" cy="6568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6996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Prosječne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cijene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uvoza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izvoza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proizvoda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iz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tarifne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grupe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- 0402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Mlijeko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pavlaka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koncentrirani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ili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dodatim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šecerom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ili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drugim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sladilima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; (KM/kg)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21754"/>
              </p:ext>
            </p:extLst>
          </p:nvPr>
        </p:nvGraphicFramePr>
        <p:xfrm>
          <a:off x="3695701" y="1428746"/>
          <a:ext cx="4429124" cy="3888000"/>
        </p:xfrm>
        <a:graphic>
          <a:graphicData uri="http://schemas.openxmlformats.org/drawingml/2006/table">
            <a:tbl>
              <a:tblPr/>
              <a:tblGrid>
                <a:gridCol w="1878474"/>
                <a:gridCol w="1306551"/>
                <a:gridCol w="1244099"/>
              </a:tblGrid>
              <a:tr h="324000">
                <a:tc>
                  <a:txBody>
                    <a:bodyPr/>
                    <a:lstStyle/>
                    <a:p>
                      <a:pPr marL="69850"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Godina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159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Izvoz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245" marR="4953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Uvoz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2015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1,04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245" marR="1333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4,37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2016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1,26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245" marR="1333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3,48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2017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2,22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245" marR="1333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2,22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2018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2,70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245" marR="1333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2,60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2019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2,36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245" marR="1333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3,70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2020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0,93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245" marR="1333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5,17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2021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0,93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245" marR="1333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5,46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2022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2,18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245" marR="1333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7,52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2023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2,06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245" marR="1333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4,94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2024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1,95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245" marR="1333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7,14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6,12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245" marR="1333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5,99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302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734040"/>
              </p:ext>
            </p:extLst>
          </p:nvPr>
        </p:nvGraphicFramePr>
        <p:xfrm>
          <a:off x="76204" y="1047749"/>
          <a:ext cx="11770746" cy="4010026"/>
        </p:xfrm>
        <a:graphic>
          <a:graphicData uri="http://schemas.openxmlformats.org/drawingml/2006/table">
            <a:tbl>
              <a:tblPr/>
              <a:tblGrid>
                <a:gridCol w="649288"/>
                <a:gridCol w="604837"/>
                <a:gridCol w="604837"/>
                <a:gridCol w="503237"/>
                <a:gridCol w="604837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815975"/>
                <a:gridCol w="717176"/>
                <a:gridCol w="815975"/>
                <a:gridCol w="717176"/>
                <a:gridCol w="717176"/>
              </a:tblGrid>
              <a:tr h="210854">
                <a:tc rowSpan="2"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Država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2018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2019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2020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2021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2022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2023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2024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5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Srbija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1.164.611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2.754.597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373.462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1.567.147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166.131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1.156.096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74.185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496.823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2.970,00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23.343,89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150,780.00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1,215,409.49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201.630,00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2.228.834,94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64.026,00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826.860,22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5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Slovenija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76.214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298.710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81.391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349.459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57.628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311.153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57.754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356.526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14.541,00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132.164,86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30,518.80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191,604.61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28.844,40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170.171,22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40.562,40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142.753,36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5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Hrvatska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103.664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227.268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66.559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110.165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70.868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350.061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19.262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123.465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17.403,20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131.093,18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40,800.00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221,841.96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5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Slovačka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55.083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211.686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36.392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115.762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16.850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53.866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21.928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97.915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22.500,00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162.767,33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24,612.84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128,628.74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30.000,00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165.472,59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5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Češka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43.600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168.152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64.600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330.356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49.100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265.155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43.200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283.973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42.875,00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417.361,90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60,375.00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398,005.04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91.975,00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626.680,77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136.325,00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868.381,68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80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Francuska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28.470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109.845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22.000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86.702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2.400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19.386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27,454.00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160,969.94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10.716,00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118.567,44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15.666,00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190.589,49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5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Mađarska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22.168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78.914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114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2.453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1.291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4.317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22.500,00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150.887,90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5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Njemačka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32.120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76.037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128.644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256.079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56.738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132.168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29.765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80.566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35.982,00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141.740,64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311,059.40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702,526.65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26.556,00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118.819,27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50.120,40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225.243,60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5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Poljska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5.526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36.142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1.347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9.430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840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5.973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525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3.867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48.005,50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390.932,39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4,000.00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20,501.83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101.125,00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500.400,40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66.400,00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341.542,42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5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Holandija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8.600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35.482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48.000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217.332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20.800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99.466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24.000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127.911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57,800.69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326,431.07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64.500,00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369.507,68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14.250,00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120.121,62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5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Španija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81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665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2.164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11.461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1.520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7.913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3.844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19.091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5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Litvanija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17.150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59.845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42.533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143.540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62.788,92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415.951,99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46,649.09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222,092.17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98.110,26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449.447,89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129.262,53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620.303,61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5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Italija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20.231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48.423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2.025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14.280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53.184,00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398.493,20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40,800.00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223,132.52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47.282,00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260.779,73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80.800,00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455.667,05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5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Turska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2.250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20.085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15.552,00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38.770,85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76.153,60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297.383,85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80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Portugal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14.134,40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153.272,50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12,120.00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143,110.12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8.526,00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125.402,66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12.041,60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138.854,64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80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Katar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154,40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400,00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80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Belgija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132.000,00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671.240,88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942927" y="5441320"/>
            <a:ext cx="44332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sz="1600" b="1" dirty="0">
                <a:solidFill>
                  <a:srgbClr val="000066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Uvoz po državama uvoza –Tarifna grupa 0402</a:t>
            </a:r>
            <a:endParaRPr lang="en-US" sz="2800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12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131828"/>
              </p:ext>
            </p:extLst>
          </p:nvPr>
        </p:nvGraphicFramePr>
        <p:xfrm>
          <a:off x="114298" y="2276478"/>
          <a:ext cx="12077701" cy="2620483"/>
        </p:xfrm>
        <a:graphic>
          <a:graphicData uri="http://schemas.openxmlformats.org/drawingml/2006/table">
            <a:tbl>
              <a:tblPr/>
              <a:tblGrid>
                <a:gridCol w="710453"/>
                <a:gridCol w="710453"/>
                <a:gridCol w="710453"/>
                <a:gridCol w="710453"/>
                <a:gridCol w="710453"/>
                <a:gridCol w="710453"/>
                <a:gridCol w="710453"/>
                <a:gridCol w="710453"/>
                <a:gridCol w="710453"/>
                <a:gridCol w="710453"/>
                <a:gridCol w="710453"/>
                <a:gridCol w="710453"/>
                <a:gridCol w="710453"/>
                <a:gridCol w="710453"/>
                <a:gridCol w="710453"/>
                <a:gridCol w="710453"/>
                <a:gridCol w="710453"/>
              </a:tblGrid>
              <a:tr h="267347">
                <a:tc rowSpan="2"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Država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2018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2019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2020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2021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2022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2023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2024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3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347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Hrvatska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102.118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232.240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22.081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50.216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916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2.084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347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Crna Gora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9.225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35.694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9.523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22.741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1.129,84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10.070,51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347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Makedonija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1.464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19.358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4,132.00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13,985.63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14.159,84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106.395,92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25.967,19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199.344,49 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347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Albanija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2.909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12.392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347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Kosovo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984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11.808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43.210,53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171.842,31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20.451,74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85.119,05 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347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Različite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146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3.539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119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2.603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62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1.349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84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1.817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16.616,61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59.205,58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707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Srbija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56.439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132.105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573.894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532.506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371.460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344.661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1.571.869,61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3.133.451,29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156,296.79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237,586.06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457.929,54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692.847,63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1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255407" y="5547926"/>
            <a:ext cx="50036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0020" eaLnBrk="0" hangingPunct="0">
              <a:spcBef>
                <a:spcPts val="350"/>
              </a:spcBef>
              <a:spcAft>
                <a:spcPts val="155"/>
              </a:spcAft>
            </a:pPr>
            <a:r>
              <a:rPr lang="bs-Latn-BA" sz="2000" b="1" dirty="0">
                <a:solidFill>
                  <a:srgbClr val="000066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Izvoz po državama - Tarifna grupa 0402</a:t>
            </a:r>
            <a:endParaRPr lang="en-US" sz="2000" b="1" dirty="0">
              <a:solidFill>
                <a:srgbClr val="000066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70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4779035"/>
              </p:ext>
            </p:extLst>
          </p:nvPr>
        </p:nvGraphicFramePr>
        <p:xfrm>
          <a:off x="0" y="733424"/>
          <a:ext cx="12192000" cy="6124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angle 1"/>
          <p:cNvSpPr/>
          <p:nvPr/>
        </p:nvSpPr>
        <p:spPr>
          <a:xfrm>
            <a:off x="0" y="134035"/>
            <a:ext cx="12192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0403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Mlaćenica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kiselo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mlijeko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pavlaka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jogurt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kefir i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ostalo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fermetirano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ili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zakiseljeno</a:t>
            </a:r>
            <a:r>
              <a:rPr lang="hr-BA" sz="2000" b="1" dirty="0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KM</a:t>
            </a:r>
            <a:endParaRPr lang="en-US" sz="2000" b="1" dirty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54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62866"/>
              </p:ext>
            </p:extLst>
          </p:nvPr>
        </p:nvGraphicFramePr>
        <p:xfrm>
          <a:off x="0" y="1219200"/>
          <a:ext cx="12191999" cy="5276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134035"/>
            <a:ext cx="12192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0403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Mlaćenica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kiselo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mlijeko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pavlaka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jogurt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kefir i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ostalo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fermetirano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ili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zakiseljeno</a:t>
            </a:r>
            <a:r>
              <a:rPr lang="hr-BA" sz="2000" b="1" dirty="0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Kg</a:t>
            </a:r>
            <a:endParaRPr lang="en-US" sz="2000" b="1" dirty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9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95681"/>
            <a:ext cx="12192000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0020" marR="558800" algn="ctr" eaLnBrk="0" hangingPunct="0">
              <a:lnSpc>
                <a:spcPct val="107000"/>
              </a:lnSpc>
              <a:spcBef>
                <a:spcPts val="365"/>
              </a:spcBef>
              <a:spcAft>
                <a:spcPts val="10"/>
              </a:spcAft>
            </a:pPr>
            <a:r>
              <a:rPr lang="bs-Latn-BA" b="1" dirty="0">
                <a:solidFill>
                  <a:srgbClr val="000066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Prosječne cijene uvoza i izvoza proizvoda iz tarifne grupe - 0403 Mlaćenica, kiselo mlijeko i pavlaka, jogurt, kefir i ostalo fermetirano ili zakiseljeno; (KM/kg)</a:t>
            </a:r>
            <a:endParaRPr lang="en-US" b="1" dirty="0">
              <a:solidFill>
                <a:srgbClr val="000066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Cambria" panose="020405030504060302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5981624"/>
              </p:ext>
            </p:extLst>
          </p:nvPr>
        </p:nvGraphicFramePr>
        <p:xfrm>
          <a:off x="685800" y="2209796"/>
          <a:ext cx="10820400" cy="4095758"/>
        </p:xfrm>
        <a:graphic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659193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Godina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Izvoz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Uvoz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415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2015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2,00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1,87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415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2016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1,53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1,80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415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2017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1,53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1,80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415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2018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1,37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1,92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415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2019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1,37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1,91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415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2020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1,40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1,92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415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2021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1,43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1,91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415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2022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1,86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2,23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415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2023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2,09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2,57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415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2024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2,16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2,55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415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hr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2,16</a:t>
                      </a:r>
                      <a:endParaRPr lang="en-US" sz="1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2,63</a:t>
                      </a:r>
                      <a:endParaRPr lang="en-US" sz="1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520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9495091"/>
              </p:ext>
            </p:extLst>
          </p:nvPr>
        </p:nvGraphicFramePr>
        <p:xfrm>
          <a:off x="4" y="1457332"/>
          <a:ext cx="12191992" cy="3955249"/>
        </p:xfrm>
        <a:graphic>
          <a:graphicData uri="http://schemas.openxmlformats.org/drawingml/2006/table">
            <a:tbl>
              <a:tblPr/>
              <a:tblGrid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</a:tblGrid>
              <a:tr h="208171">
                <a:tc rowSpan="2"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Država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2019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2022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2023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17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17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Hrvatska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5.056.946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8.557.965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5.512.567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9.582.123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5.833.002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10.028.437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5.607.140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9.472.128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5.351.318,82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10.607.224,32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5,902,014.96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13,930,019.95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5.945.579,21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14.886.973,65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5.907.750,96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15.364.297,32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17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Slovenija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1.460.923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3.806.005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1.377.941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3.641.057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1.323.790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3.511.255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1.313.925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3.355.637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1.078.165,56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3.177.847,14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1,054,015.70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3,480,727.01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1.182.767,99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3.882.054,86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1.159.259,54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3.809.947,87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17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Srbija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2.345.342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3.734.500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2.636.237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4.088.182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2.173.069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3.570.964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2.617.853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4.585.012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2.292.007,44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4.875.173,50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1,866,724.34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4,555,701.76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2.784.929,74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5.489.061,37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3.226.605,92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6.851.121,50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17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Njemačka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1.266.884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3.200.874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1.320.017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3.268.677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1.295.740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3.183.423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1.654.364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3.884.426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1.692.142,51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4.413.703,66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1,587,817.65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4,501,584.12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1.676.284,26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4.788.962,26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1.661.441,91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4.808.835,85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17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Mađarska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48.256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199.168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72.982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311.853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60.221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262.560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58.029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206.742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15.729,60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91.578,83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16,512.00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92,172.57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11.136,00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75.211,41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9.465,60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63.855,21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17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Slovačka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19.941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68.279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7.258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24.878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7.200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16.099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17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Turska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13.408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33.226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20.909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53.495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18,37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26,32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17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Nepoznate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17.173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27.991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8.416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13.862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12.983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28.201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17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Kosovo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2.040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5.788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17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Francuska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2.619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1.066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17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Poljska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903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3.969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315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1.381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152.474,50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475.584,37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128,616.56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485,814.06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197.461,56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715.350,10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216.503,50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782.872,18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17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Estonija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4.372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10.886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17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Makedonija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1.862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7.177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2.688,90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5.757,05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17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Švedska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1.973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2.912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571,32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1.493,23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17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Grčka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12,744.00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84,052.46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45.720,00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311.631,74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117.199,80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720.166,73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17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Austrija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1.440,00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5.888,63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17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Italija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328,00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845,08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4267850" y="5974720"/>
            <a:ext cx="49574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b="1" dirty="0">
                <a:solidFill>
                  <a:srgbClr val="000066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Uvoz po državama uvoza –Tarifna grupa 0403</a:t>
            </a:r>
            <a:endParaRPr lang="en-US" sz="3200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94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722434"/>
              </p:ext>
            </p:extLst>
          </p:nvPr>
        </p:nvGraphicFramePr>
        <p:xfrm>
          <a:off x="66678" y="1495425"/>
          <a:ext cx="12125318" cy="3726656"/>
        </p:xfrm>
        <a:graphic>
          <a:graphicData uri="http://schemas.openxmlformats.org/drawingml/2006/table">
            <a:tbl>
              <a:tblPr/>
              <a:tblGrid>
                <a:gridCol w="713254"/>
                <a:gridCol w="713254"/>
                <a:gridCol w="713254"/>
                <a:gridCol w="713254"/>
                <a:gridCol w="713254"/>
                <a:gridCol w="713254"/>
                <a:gridCol w="713254"/>
                <a:gridCol w="713254"/>
                <a:gridCol w="713254"/>
                <a:gridCol w="713254"/>
                <a:gridCol w="713254"/>
                <a:gridCol w="713254"/>
                <a:gridCol w="713254"/>
                <a:gridCol w="713254"/>
                <a:gridCol w="713254"/>
                <a:gridCol w="713254"/>
                <a:gridCol w="713254"/>
              </a:tblGrid>
              <a:tr h="232916">
                <a:tc rowSpan="2"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Država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2019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2022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2023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6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Crna Gora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8.724.984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13.045.783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9.952.546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14.419.432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5.226.721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8.089.555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3.645.663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6.123.838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6.864.706,22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14.293.049,16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9,128,287.82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19,535,410.93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9.463.311,97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20.582.860,97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8.693.638,47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19.273.828,47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6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Srbija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3.431.565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3.663.135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11.684.373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15.490.172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305.433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303.677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143.306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192.019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1.207,32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1.854,93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261.60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456.24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2.408,16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2.869,64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15.616,00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85.468,29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6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Hrvatska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2.584.176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3.291.653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2.927.405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3.805.322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3.618.628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4.502.197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6.121.536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7.871.745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4.752.879,44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7.188.911,46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4,851,791.24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9,478,645.10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6.095.550,72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12.908.973,21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8.045.386,52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17.236.944,45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6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Kosovo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947.420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1.487.717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274.995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448.321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435.565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704.633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321.212,70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770.704,53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245,476.93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626,328.57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526.133,11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1.133.073,70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557.719,31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1.141.460,65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6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Makedonija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303.074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380.682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220.993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253.531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237.166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244.318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265.166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311.380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114.155,25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217.226,79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67,462.40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126,875.37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262.253,61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424.207,49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849.435,51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1.350.785,92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6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Njemačka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36.400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50.546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17.675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23.786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7.039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13.705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14.738,40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31.924,35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10,830.00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32,840.12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9.110,40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26.198,11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22.894,20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68.703,48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6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Slovenija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12.000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15.021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183.785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216.006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261.113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330.349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138.860,00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204.754,53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47.732,30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66.518,25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89.387,20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127.701,12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6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Švedska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3.598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8.954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3.402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6.741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42.226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55.531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79.541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134.461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79.687,78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182.924,50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78,037.28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201,771.38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76.379,18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203.304,71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66.932,64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168.814,14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6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Albanija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3.960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3.873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26,60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6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Švicarska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2.477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6.846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6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Austrija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8,776.40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19,971.22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92.433,44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228.765.85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49.820,40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206.467,88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6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Luksemburg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10.506,40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2.699,04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6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Različite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10.954,44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16.996,23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6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Bugarska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10,26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35,20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4258490" y="5955670"/>
            <a:ext cx="48420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sz="2000" b="1" dirty="0">
                <a:solidFill>
                  <a:srgbClr val="000066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Izvoz po državama - Tarifna grupa 0403</a:t>
            </a:r>
            <a:endParaRPr lang="en-US" sz="3600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68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7335195"/>
              </p:ext>
            </p:extLst>
          </p:nvPr>
        </p:nvGraphicFramePr>
        <p:xfrm>
          <a:off x="0" y="628650"/>
          <a:ext cx="12191999" cy="6229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0"/>
            <a:ext cx="12192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0404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Surutka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koncentrirana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ili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nekoncentrirana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s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dodatim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šecerom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ili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drugim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sladilima</a:t>
            </a:r>
            <a:r>
              <a:rPr lang="hr-BA" sz="2000" b="1" dirty="0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KM</a:t>
            </a:r>
            <a:endParaRPr lang="en-US" sz="2000" b="1" dirty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38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7508125"/>
              </p:ext>
            </p:extLst>
          </p:nvPr>
        </p:nvGraphicFramePr>
        <p:xfrm>
          <a:off x="0" y="400110"/>
          <a:ext cx="12192000" cy="6457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0"/>
            <a:ext cx="12192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0404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Surutka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koncentrirana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ili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nekoncentrirana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s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dodatim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šecerom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ili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drugim</a:t>
            </a:r>
            <a:r>
              <a:rPr lang="en-US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sladilima</a:t>
            </a:r>
            <a:r>
              <a:rPr lang="hr-BA" sz="2000" b="1" dirty="0" smtClean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Kg</a:t>
            </a:r>
            <a:endParaRPr lang="en-US" sz="2000" b="1" dirty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55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7238853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492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61936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Prosječne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cijene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uvoza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izvoza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proizvoda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iz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tarifne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grupe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- 0404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Surutka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koncentrirana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ili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nekoncentrirana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s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dodatim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šecerom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ili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drugim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sladilima</a:t>
            </a:r>
            <a:r>
              <a:rPr lang="en-US" sz="24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; (KM/kg)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7666602"/>
              </p:ext>
            </p:extLst>
          </p:nvPr>
        </p:nvGraphicFramePr>
        <p:xfrm>
          <a:off x="2419350" y="2085978"/>
          <a:ext cx="6953249" cy="3438523"/>
        </p:xfrm>
        <a:graphic>
          <a:graphicData uri="http://schemas.openxmlformats.org/drawingml/2006/table">
            <a:tbl>
              <a:tblPr/>
              <a:tblGrid>
                <a:gridCol w="2728421"/>
                <a:gridCol w="2158750"/>
                <a:gridCol w="2066078"/>
              </a:tblGrid>
              <a:tr h="277412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Godina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Izvoz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Uvoz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894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2015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4,37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1,51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09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2016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0,76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0,84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412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2017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1,23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0,88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412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2018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0,59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0,91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412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2019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0,94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1,04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412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2020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1,00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1,01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412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2021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0,93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1,11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412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2022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0,80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1,34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412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2023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1,09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1.41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412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2024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0,76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1,46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412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0,77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1,87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231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5604" y="6216134"/>
            <a:ext cx="55007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Uvoz po državama uvoza –Tarifna grupa 0404</a:t>
            </a:r>
            <a:endParaRPr lang="en-US" sz="2000" b="1" dirty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13004"/>
              </p:ext>
            </p:extLst>
          </p:nvPr>
        </p:nvGraphicFramePr>
        <p:xfrm>
          <a:off x="4" y="1314450"/>
          <a:ext cx="12191992" cy="4442936"/>
        </p:xfrm>
        <a:graphic>
          <a:graphicData uri="http://schemas.openxmlformats.org/drawingml/2006/table">
            <a:tbl>
              <a:tblPr/>
              <a:tblGrid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</a:tblGrid>
              <a:tr h="201869">
                <a:tc rowSpan="2"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Država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2019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2022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2023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2024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Mađarska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5.586.480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4.564.027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5.229.000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4.539.994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4.605.840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4.018.895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3.751.200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3.180.870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4.329.360,00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5.077.777,55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5,139,736.70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6,146,669.74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5.889.976,56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7.676.607,76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3.287.279,12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4.449.159,60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Holandija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311.145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854.428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284.725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983.681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40.000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172.113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7,000.00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30,804.32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45.527,00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240.595,93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129.675,00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576.325,90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Belgija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207.858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562.764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95.800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327.090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117.525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467.704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119.275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438.576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24,000.00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104,804.23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72.000,00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348.209.28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96.000,00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403.902,74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Poljska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346.000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466.747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282.000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446.990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678.000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2.211.357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850.000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2.789.602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783.750,00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3.520.834,87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597,916.00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1,872,818.89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444.125,00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1.047.188,13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73.000,00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227.124,40 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Slovenija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89.600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336.822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94.975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347.641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72.000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260.230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333.589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618.268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309.939,70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436.454,69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219,744.33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356,129.22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24.641,97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47.910,59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21.309,63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91.459,93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77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Srbija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117.933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182.667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94.264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195.937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1.671.437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550.286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2.270.121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822.008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1.841.520,00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151.829,02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100,930.00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104,932.45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200.624,00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21.546,37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4.440,00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2.735,66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Nepoznato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187.920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158.956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125.280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106.951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Njemačka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44.030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131.486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15.900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132.453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34.775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223.048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20.725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170.320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70.600,00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611.556,67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106,100.00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701,161.43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115.550,00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702.011,29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166.200,00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921.903,40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Hrvatska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1.222.390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60.917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859.846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147.583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881.550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195.725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206.635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202.354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252.816,78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191.049,41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753,221.19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332,624.54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623.800,64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514.604,77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474.235,70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823.249,41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Češka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43.500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41.773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106.000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120.544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93.700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134.980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110.500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222.627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14.700,00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30.392,03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25.500,00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52.226,18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Španija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6.780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35.070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45.000,00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114.879,37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Italija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23.400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52.631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5,100.00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52,314.51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10.800,00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240.683,57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244.150,00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593.161,24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Francuska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24.000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43.410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47.350,00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141.765,06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24.000,00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58.666,06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22.275,00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49.163,58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Slovačka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8.141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42.229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77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Danska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1.080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12.991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10.984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1.440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22.531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23.720,00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73.768,33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1,440.00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23,235.26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1.240,00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20.371,93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Turska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19.250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360,00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14.239,88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1,710.00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75,669.80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43.500,00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89.618,35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Austrija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1.734,00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3.511,58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Kina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45,37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854,20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Portugal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5.328,00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56.635,17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1.598,40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17.172,78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Kanada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13,95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257,74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87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26782" y="6205151"/>
            <a:ext cx="59332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0020" eaLnBrk="0" hangingPunct="0">
              <a:spcBef>
                <a:spcPts val="350"/>
              </a:spcBef>
              <a:spcAft>
                <a:spcPts val="155"/>
              </a:spcAft>
            </a:pPr>
            <a:r>
              <a:rPr lang="bs-Latn-BA" sz="2400" b="1" dirty="0">
                <a:solidFill>
                  <a:srgbClr val="000066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Izvoz po državama - Tarifna grupa 0404</a:t>
            </a:r>
            <a:endParaRPr lang="en-US" sz="2400" b="1" dirty="0">
              <a:solidFill>
                <a:srgbClr val="000066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Cambria" panose="020405030504060302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346301"/>
              </p:ext>
            </p:extLst>
          </p:nvPr>
        </p:nvGraphicFramePr>
        <p:xfrm>
          <a:off x="4" y="1638300"/>
          <a:ext cx="12191992" cy="3322161"/>
        </p:xfrm>
        <a:graphic>
          <a:graphicData uri="http://schemas.openxmlformats.org/drawingml/2006/table">
            <a:tbl>
              <a:tblPr/>
              <a:tblGrid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</a:tblGrid>
              <a:tr h="269956">
                <a:tc rowSpan="2"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Država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2018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2019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2020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2021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2022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2023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2024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42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Crna Gora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14.580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8.555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9.000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5.281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7.810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9.033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7.050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4.137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12.190,00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13.090,07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16,230.00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12,379.78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34.050,00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26.137,69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32.670,00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25.181,60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956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Hrvatska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2.060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1.239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27.495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29.687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14.086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16.436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234,00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180,96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414,00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308,66 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956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Švedska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2.646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1.708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10.680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6.947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45.306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26.509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33.627,00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23.557,06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26,193.00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20,012.27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19.383,00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14.784,88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20.172,00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15.420,13 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956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Kosovo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32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260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341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2.651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956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Srbija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258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152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246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144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174,00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121,13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172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Makedonija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17.903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22.194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29.700,00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23.525,74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7,423.00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6,107.30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8.550,00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6.881,90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9.240,00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7.757,93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956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Slovenija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3.900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13.954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956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Austrija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1,590.00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1,026.22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6.707,00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4.371,47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20.010,00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15.098,84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956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Luksemburg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1.110,00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881,88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956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Njemačka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240,00</a:t>
                      </a:r>
                      <a:endParaRPr lang="en-US" sz="105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5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183,07</a:t>
                      </a:r>
                      <a:endParaRPr lang="en-US" sz="105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909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2895590"/>
              </p:ext>
            </p:extLst>
          </p:nvPr>
        </p:nvGraphicFramePr>
        <p:xfrm>
          <a:off x="0" y="638175"/>
          <a:ext cx="12191999" cy="6219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angle 1"/>
          <p:cNvSpPr/>
          <p:nvPr/>
        </p:nvSpPr>
        <p:spPr>
          <a:xfrm>
            <a:off x="0" y="0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s-Latn-BA" sz="2400" b="1" u="sng" dirty="0">
                <a:solidFill>
                  <a:srgbClr val="000066"/>
                </a:solidFill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0405 Maslac i ostale masti i ulja, dobiveni od mlijeka; mliječni </a:t>
            </a:r>
            <a:r>
              <a:rPr lang="bs-Latn-BA" sz="2400" b="1" u="sng" dirty="0" smtClean="0">
                <a:solidFill>
                  <a:srgbClr val="000066"/>
                </a:solidFill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namazi, KM</a:t>
            </a:r>
            <a:endParaRPr lang="en-US" sz="2400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72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s-Latn-BA" sz="2400" b="1" u="sng" dirty="0">
                <a:solidFill>
                  <a:srgbClr val="000066"/>
                </a:solidFill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0405 Maslac i ostale masti i ulja, dobiveni od mlijeka; mliječni </a:t>
            </a:r>
            <a:r>
              <a:rPr lang="bs-Latn-BA" sz="2400" b="1" u="sng" dirty="0" smtClean="0">
                <a:solidFill>
                  <a:srgbClr val="000066"/>
                </a:solidFill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namazi, Kg</a:t>
            </a:r>
            <a:endParaRPr lang="en-US" sz="2400" b="1" dirty="0">
              <a:solidFill>
                <a:srgbClr val="000066"/>
              </a:solidFill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9843782"/>
              </p:ext>
            </p:extLst>
          </p:nvPr>
        </p:nvGraphicFramePr>
        <p:xfrm>
          <a:off x="0" y="461665"/>
          <a:ext cx="12192000" cy="6396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003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2666803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5688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42282"/>
            <a:ext cx="12192000" cy="7269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0020" marR="558800" algn="ctr" eaLnBrk="0" hangingPunct="0">
              <a:lnSpc>
                <a:spcPct val="107000"/>
              </a:lnSpc>
              <a:spcBef>
                <a:spcPts val="365"/>
              </a:spcBef>
              <a:spcAft>
                <a:spcPts val="10"/>
              </a:spcAft>
            </a:pPr>
            <a:r>
              <a:rPr lang="bs-Latn-BA" sz="2000" b="1" dirty="0">
                <a:solidFill>
                  <a:srgbClr val="000066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Prosječne cijene uvoza i izvoza proizvoda iz tarifne grupe - Tarifna grupa - 0405 Maslac i ostale masti i ulja, dobiveni od mlijeka; mliječni namazi; (KM/kg)</a:t>
            </a:r>
            <a:endParaRPr lang="en-US" sz="2400" b="1" dirty="0">
              <a:solidFill>
                <a:srgbClr val="000066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Cambria" panose="020405030504060302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248076"/>
              </p:ext>
            </p:extLst>
          </p:nvPr>
        </p:nvGraphicFramePr>
        <p:xfrm>
          <a:off x="2514599" y="1869275"/>
          <a:ext cx="6705600" cy="3960024"/>
        </p:xfrm>
        <a:graphic>
          <a:graphicData uri="http://schemas.openxmlformats.org/drawingml/2006/table">
            <a:tbl>
              <a:tblPr/>
              <a:tblGrid>
                <a:gridCol w="2496793"/>
                <a:gridCol w="2106903"/>
                <a:gridCol w="2101904"/>
              </a:tblGrid>
              <a:tr h="330002">
                <a:tc>
                  <a:txBody>
                    <a:bodyPr/>
                    <a:lstStyle/>
                    <a:p>
                      <a:pPr marR="6096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Godina</a:t>
                      </a:r>
                      <a:endParaRPr lang="en-US" sz="2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9017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Izvoz</a:t>
                      </a:r>
                      <a:endParaRPr lang="en-US" sz="2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Uvoz</a:t>
                      </a:r>
                      <a:endParaRPr lang="en-US" sz="2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002">
                <a:tc>
                  <a:txBody>
                    <a:bodyPr/>
                    <a:lstStyle/>
                    <a:p>
                      <a:pPr marR="6096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2015</a:t>
                      </a:r>
                      <a:endParaRPr lang="en-US" sz="2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7,21</a:t>
                      </a:r>
                      <a:endParaRPr lang="en-US" sz="2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0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6,70</a:t>
                      </a:r>
                      <a:endParaRPr lang="en-US" sz="2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002">
                <a:tc>
                  <a:txBody>
                    <a:bodyPr/>
                    <a:lstStyle/>
                    <a:p>
                      <a:pPr marR="6096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2016</a:t>
                      </a:r>
                      <a:endParaRPr lang="en-US" sz="2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7,26</a:t>
                      </a:r>
                      <a:endParaRPr lang="en-US" sz="2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0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6,44</a:t>
                      </a:r>
                      <a:endParaRPr lang="en-US" sz="2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002">
                <a:tc>
                  <a:txBody>
                    <a:bodyPr/>
                    <a:lstStyle/>
                    <a:p>
                      <a:pPr marR="6096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2017</a:t>
                      </a:r>
                      <a:endParaRPr lang="en-US" sz="2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8,46</a:t>
                      </a:r>
                      <a:endParaRPr lang="en-US" sz="2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0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8,24</a:t>
                      </a:r>
                      <a:endParaRPr lang="en-US" sz="2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002">
                <a:tc>
                  <a:txBody>
                    <a:bodyPr/>
                    <a:lstStyle/>
                    <a:p>
                      <a:pPr marR="6096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2018</a:t>
                      </a:r>
                      <a:endParaRPr lang="en-US" sz="2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9,68</a:t>
                      </a:r>
                      <a:endParaRPr lang="en-US" sz="2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0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8,90</a:t>
                      </a:r>
                      <a:endParaRPr lang="en-US" sz="2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002">
                <a:tc>
                  <a:txBody>
                    <a:bodyPr/>
                    <a:lstStyle/>
                    <a:p>
                      <a:pPr marR="60960" algn="r" eaLnBrk="0" hangingPunct="0">
                        <a:lnSpc>
                          <a:spcPts val="101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bs-Latn-BA" sz="14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2019</a:t>
                      </a:r>
                      <a:endParaRPr lang="en-US" sz="2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bs-Latn-BA" sz="14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10,08</a:t>
                      </a:r>
                      <a:endParaRPr lang="en-US" sz="2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00" algn="r" eaLnBrk="0" hangingPunct="0">
                        <a:lnSpc>
                          <a:spcPts val="101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bs-Latn-BA" sz="14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8,37</a:t>
                      </a:r>
                      <a:endParaRPr lang="en-US" sz="2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002">
                <a:tc>
                  <a:txBody>
                    <a:bodyPr/>
                    <a:lstStyle/>
                    <a:p>
                      <a:pPr marR="6096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2020</a:t>
                      </a:r>
                      <a:endParaRPr lang="en-US" sz="2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7,99</a:t>
                      </a:r>
                      <a:endParaRPr lang="en-US" sz="2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0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7,76</a:t>
                      </a:r>
                      <a:endParaRPr lang="en-US" sz="2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002">
                <a:tc>
                  <a:txBody>
                    <a:bodyPr/>
                    <a:lstStyle/>
                    <a:p>
                      <a:pPr marR="6096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2021</a:t>
                      </a:r>
                      <a:endParaRPr lang="en-US" sz="2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8,33</a:t>
                      </a:r>
                      <a:endParaRPr lang="en-US" sz="2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0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8,54</a:t>
                      </a:r>
                      <a:endParaRPr lang="en-US" sz="2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002">
                <a:tc>
                  <a:txBody>
                    <a:bodyPr/>
                    <a:lstStyle/>
                    <a:p>
                      <a:pPr marR="6096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2022</a:t>
                      </a:r>
                      <a:endParaRPr lang="en-US" sz="2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12,02</a:t>
                      </a:r>
                      <a:endParaRPr lang="en-US" sz="2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11,63</a:t>
                      </a:r>
                      <a:endParaRPr lang="en-US" sz="2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002">
                <a:tc>
                  <a:txBody>
                    <a:bodyPr/>
                    <a:lstStyle/>
                    <a:p>
                      <a:pPr marR="6096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2023</a:t>
                      </a:r>
                      <a:endParaRPr lang="en-US" sz="2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11,16</a:t>
                      </a:r>
                      <a:endParaRPr lang="en-US" sz="2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11,77</a:t>
                      </a:r>
                      <a:endParaRPr lang="en-US" sz="2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002">
                <a:tc>
                  <a:txBody>
                    <a:bodyPr/>
                    <a:lstStyle/>
                    <a:p>
                      <a:pPr marR="6096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2024</a:t>
                      </a:r>
                      <a:endParaRPr lang="en-US" sz="2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12,71</a:t>
                      </a:r>
                      <a:endParaRPr lang="en-US" sz="2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12,54</a:t>
                      </a:r>
                      <a:endParaRPr lang="en-US" sz="2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002">
                <a:tc>
                  <a:txBody>
                    <a:bodyPr/>
                    <a:lstStyle/>
                    <a:p>
                      <a:pPr marR="6096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2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14,69</a:t>
                      </a:r>
                      <a:endParaRPr lang="en-US" sz="2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4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13,15</a:t>
                      </a:r>
                      <a:endParaRPr lang="en-US" sz="2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789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77325" y="6193795"/>
            <a:ext cx="49574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b="1" dirty="0">
                <a:solidFill>
                  <a:srgbClr val="000066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Uvoz po državama uvoza –Tarifna grupa 0405</a:t>
            </a:r>
            <a:endParaRPr lang="en-US" sz="3200" b="1" dirty="0">
              <a:solidFill>
                <a:srgbClr val="000066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055162"/>
              </p:ext>
            </p:extLst>
          </p:nvPr>
        </p:nvGraphicFramePr>
        <p:xfrm>
          <a:off x="4" y="1219190"/>
          <a:ext cx="12191992" cy="4608681"/>
        </p:xfrm>
        <a:graphic>
          <a:graphicData uri="http://schemas.openxmlformats.org/drawingml/2006/table">
            <a:tbl>
              <a:tblPr/>
              <a:tblGrid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</a:tblGrid>
              <a:tr h="200299">
                <a:tc rowSpan="2"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Država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2019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2022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9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Njemačka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628.256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6.772.713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739.563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6.577.000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793.320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6.043.582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821.354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7.396.527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419.450,00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5.945.423,34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590,336.00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6,978,220.61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549.322,40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7.740.098,86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426.312,50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6.675.634,73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9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Srbija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508.908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3.411.102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514.427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3.568.787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521.807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3.564.396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581.145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4.162.941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527.985,40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4.766.580,96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652,683.60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7,035,059.96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609.247,30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6.125.671,22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709.149,10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7.462.661,05 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9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Hrvatska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337.997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2.842.820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310.130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2.945.897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335.497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3.222.619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310.459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2.936.713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294.149,48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3.429.996,48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335,541.25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4,438,345.90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317.117,80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4.213.176,14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296.671,57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4.187.354,14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9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Belgija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97.436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927.078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125.661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1.008.538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102.030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725.148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114.684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931.150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77.115,00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954.260,92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113,118.90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1,187,892.48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124.158,80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1.550.940,91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64.497,60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929.780,59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9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Slovenija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26.329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265.895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22.531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209.990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24.729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237.644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36.253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333.204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28.792,12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330.065,13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17,269.90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234,154.36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17.434,55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247.715,53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32.090,00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452.341,72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9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Nepoznato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17.012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164.518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870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7.352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496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4.705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4.669,20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55.324,24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9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Mađarska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17.872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160.020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8.147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74.293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7.741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63.421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10.717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85.247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8.780,80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102.509,60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4,742.40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62,332.67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11.227,20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145.623,45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12.118,40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174.496,86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0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Austrija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2.419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15.896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4.024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42.985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259,20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1.373,18 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9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Švicarska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744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7.499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9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Makedonija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8.209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58.005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20,052.54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270,613.57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2,10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5,97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9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Danska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17.088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171.204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5.924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68.246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7.020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80.734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14.040,00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183.651,39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15,598.40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232,613.83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13.572,00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206.744,94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7.652,00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132.002,49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9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Poljska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7.312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61.463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4.285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32.770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9.825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90.026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7.600,20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94.000,65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25,700.00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289,168.89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19.000,00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250.447,56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300,00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3.915,65 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9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Holandija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5.692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1.450,00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21.149,73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30,220.00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381,454.51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9.400,00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157.883,18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10.150,00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170.686,98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9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Češka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10.000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71.263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4,32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154,13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9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Bugarska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6.420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37.977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9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Turska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73.540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671.905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132.559,32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1.534.068,95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21,750.24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316,491.21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7.854,00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113.274,45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20.749,25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356.639,02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0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Italija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13.050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186.580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16.200,00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274.082,14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13,268.00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137,264.52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20.900,00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387.819,87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10.003,53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181.328,91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9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Francuska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13.500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110.155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16.086,00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191.555,18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20,978.00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294,657.37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23.601,00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346.692,62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37.114,00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523.622,10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9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Švedska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2.042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24.271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9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Oman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77,00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559,69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9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SAD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36,14 KM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69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25065" y="6317620"/>
            <a:ext cx="48420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sz="2000" b="1" dirty="0">
                <a:solidFill>
                  <a:srgbClr val="000066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Izvoz po državama - Tarifna grupa 0405</a:t>
            </a:r>
            <a:endParaRPr lang="en-US" sz="3600" b="1" dirty="0">
              <a:solidFill>
                <a:srgbClr val="000066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614214"/>
              </p:ext>
            </p:extLst>
          </p:nvPr>
        </p:nvGraphicFramePr>
        <p:xfrm>
          <a:off x="4" y="981073"/>
          <a:ext cx="12191992" cy="4920182"/>
        </p:xfrm>
        <a:graphic>
          <a:graphicData uri="http://schemas.openxmlformats.org/drawingml/2006/table">
            <a:tbl>
              <a:tblPr/>
              <a:tblGrid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</a:tblGrid>
              <a:tr h="201889">
                <a:tc rowSpan="2"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Država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2018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2019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2020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2021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2022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2023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2024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8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Makedonija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70.977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752.209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79.904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804.170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64.923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611.001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80.385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780.951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43.322,59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439.866,50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74,470.53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786,604.38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63.308,12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719.913,17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67.621,13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890.482,06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8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Austrija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20.486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200.317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41.266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430.263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61.996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645.168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52.412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549.678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58.263,00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687.232,07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78,064.80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1,064,756.93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64.276,00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885.545,36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75.146,40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1.051.077,03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8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Crna Gora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25.123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186.980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7.994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88.182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33.119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143.472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24.418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168.106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14.006,00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207.688,79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12,863.00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227,438.12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30.388,53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490.625,97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34.582,67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623.207,18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8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SAD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9.306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98.366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14.947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137.046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18.420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188.045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24.091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246.392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7.821,60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84.329,36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15,702.00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190,986.77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17.085,60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200.130,14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12.880,80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153.993,62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8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Švicarska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8.008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77.926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6.350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63.963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7.269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72.806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10.253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101.937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5.751,36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62.385,32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7,701.12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99,530.37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3.778,32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48.607,89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4.473,84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58.875,18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8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Hrvatska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8.183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51.487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31.697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294.901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18.821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162.804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37.062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306.087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31.645,58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396.703,3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40,187.30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495,973.17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34.997,40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450.158,89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47.966,02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633.336,22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79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Kosovo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2.827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33.484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1.186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9.693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6.644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54.531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4.633,59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43.261,06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4,924.49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51,068.27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3.373,07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39.602,76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3.173,44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41.904,10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8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Slovenija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1.710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16.940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1.560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14.740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13.305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123.951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15.852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134.374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23.224,20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281.587,98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21,354.60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281,662.43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29.461,40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391.959,01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47.590,20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609.146,77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8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Njemačka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1.245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12.570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4.387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39.621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51.746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560.258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59.518,20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732.860,28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84,455.20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1,060,165.71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61.081,80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762.748,43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80.761,40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1.074.997,56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8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Srbija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150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3.123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564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10.579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872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15.165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859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16.069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7.234,10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79.446,08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46,058.50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592,652.09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111.049,00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1.313.928,54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241.278,52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3.735.791,76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8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Švedska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8.013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98.637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19.704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206.927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43.336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455.692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36.602,52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458.131,61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30,829.85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424,165.16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21.481,54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281.881,43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23.049,48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293.978,21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8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Velika Britanija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1.023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10.275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3.681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37.285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4.479,00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62.136,68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1.204,50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16.128,19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8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Jordan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35.928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98.467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17.772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54.718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76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Saudijska Arabija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16.962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51.259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75.372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241.984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17.930,00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71.873,67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106,106.00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422,065.96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29.502,00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111.853,61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8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Albanija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1.964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14.413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2.880,00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17.608,11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15,815.33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161,126.03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5.018,23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69.975,51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882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Holandija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396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3.553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8.586,60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101.416,08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10,055.40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135,254.12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8.020,20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112.379,79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882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UAE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17,446.00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68,293.65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882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Luksemburg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110,00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1.701,57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882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Bugarska 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1.217,75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6.248,07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882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Francuska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934,80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13.295,86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882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Holandija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10.404,60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145.049,45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882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Uganda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0,50</a:t>
                      </a:r>
                      <a:endParaRPr lang="en-US" sz="9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10,05</a:t>
                      </a:r>
                      <a:endParaRPr lang="en-US" sz="9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808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14676" y="202570"/>
            <a:ext cx="30136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sz="2400" b="1" dirty="0">
                <a:solidFill>
                  <a:srgbClr val="000066"/>
                </a:solidFill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0406 Sir i skuta</a:t>
            </a:r>
            <a:r>
              <a:rPr lang="bs-Latn-BA" sz="2400" b="1" dirty="0" smtClean="0">
                <a:solidFill>
                  <a:srgbClr val="000066"/>
                </a:solidFill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; KM</a:t>
            </a:r>
            <a:endParaRPr lang="en-US" sz="4000" b="1" dirty="0">
              <a:solidFill>
                <a:srgbClr val="000066"/>
              </a:solidFill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3165238"/>
              </p:ext>
            </p:extLst>
          </p:nvPr>
        </p:nvGraphicFramePr>
        <p:xfrm>
          <a:off x="0" y="664235"/>
          <a:ext cx="12191999" cy="6193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7066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8092484"/>
              </p:ext>
            </p:extLst>
          </p:nvPr>
        </p:nvGraphicFramePr>
        <p:xfrm>
          <a:off x="0" y="664235"/>
          <a:ext cx="12192000" cy="6193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4914676" y="202570"/>
            <a:ext cx="29142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sz="2400" b="1" dirty="0">
                <a:solidFill>
                  <a:srgbClr val="000066"/>
                </a:solidFill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0406 Sir i skuta</a:t>
            </a:r>
            <a:r>
              <a:rPr lang="bs-Latn-BA" sz="2400" b="1" dirty="0" smtClean="0">
                <a:solidFill>
                  <a:srgbClr val="000066"/>
                </a:solidFill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; Kg</a:t>
            </a:r>
            <a:endParaRPr lang="en-US" sz="4000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01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3059153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0779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257985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2400" b="1" dirty="0">
                <a:solidFill>
                  <a:srgbClr val="000066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Prosječne cijene uvoza i izvoza proizvoda iz tarifne grupe - 0406 Sir i skuta; (KM/kg)</a:t>
            </a:r>
            <a:endParaRPr lang="en-US" sz="2400" b="1" dirty="0">
              <a:solidFill>
                <a:srgbClr val="000066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52928"/>
              </p:ext>
            </p:extLst>
          </p:nvPr>
        </p:nvGraphicFramePr>
        <p:xfrm>
          <a:off x="1971675" y="1719652"/>
          <a:ext cx="8601075" cy="4538274"/>
        </p:xfrm>
        <a:graphic>
          <a:graphicData uri="http://schemas.openxmlformats.org/drawingml/2006/table">
            <a:tbl>
              <a:tblPr/>
              <a:tblGrid>
                <a:gridCol w="2817303"/>
                <a:gridCol w="2744126"/>
                <a:gridCol w="3039646"/>
              </a:tblGrid>
              <a:tr h="376933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Godina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5880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Izvoz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Uvoz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933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2015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7,72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5,73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933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2016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7,61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5,67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933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2017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8,27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6,61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011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2018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8,50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6,28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933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2019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8,72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6,60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933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2020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8,70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6,57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933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2021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7,25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6,92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933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2022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9,25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9,45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933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2023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11,52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8,39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933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2024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12,21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9,19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933">
                <a:tc>
                  <a:txBody>
                    <a:bodyPr/>
                    <a:lstStyle/>
                    <a:p>
                      <a:pPr marR="62230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marR="48260"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12,52</a:t>
                      </a:r>
                      <a:endParaRPr lang="en-US" sz="2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6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9,32</a:t>
                      </a:r>
                      <a:endParaRPr lang="en-US" sz="2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177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30368" y="6231493"/>
            <a:ext cx="65616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sz="2400" b="1" dirty="0">
                <a:solidFill>
                  <a:srgbClr val="000066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Uvoz po državama uvoza –Tarifna grupa 0406</a:t>
            </a:r>
            <a:endParaRPr lang="en-US" sz="2400" b="1" dirty="0">
              <a:solidFill>
                <a:srgbClr val="000066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6029"/>
              </p:ext>
            </p:extLst>
          </p:nvPr>
        </p:nvGraphicFramePr>
        <p:xfrm>
          <a:off x="4" y="1000123"/>
          <a:ext cx="12191992" cy="5261540"/>
        </p:xfrm>
        <a:graphic>
          <a:graphicData uri="http://schemas.openxmlformats.org/drawingml/2006/table">
            <a:tbl>
              <a:tblPr/>
              <a:tblGrid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</a:tblGrid>
              <a:tr h="166918">
                <a:tc rowSpan="2"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Država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2018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2019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2020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2021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2022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2023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2024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Njemačka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6.615.163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39.783.594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6.962.939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43.835.512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6.471.416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40.320.790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7.496.849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50.330.458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6.461.971,53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63.578.398,62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7,836,321.16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60,626,945.63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8.596.574,86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76.437.244,06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8.287.152,69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71.333.407,36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Hrvatska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1.810.475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12.974.011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1.819.119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13.310.535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1.774.890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13.347.744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1.885.599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14.356.335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1.824.079,06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15.876.889,84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1,786,929.85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17,701,740.38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1.787.856,05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17.784.974,90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1.670.912,71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17.890.660,99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Slovenija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1.287.210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8.535.413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1.226.149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9.315.721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1.255.711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9.416.669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1.327.358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10.425.744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1.227.435,82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12.825.407,60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1,196,563.39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11,723,824.90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1.238.867,17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12.953.736,67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1.236.022,16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14.028.234,08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Srbija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858.185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4.272.961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866.074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4.479.904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833.639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4.104.252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939.329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4.823.508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870.308,52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5.736.487,12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889,788.02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6,193,125.08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970.199,15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7.065.787,58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973.836,23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7.448.006,62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Holandija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558.089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3.250.026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561.317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3.461.746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348.513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2.180.309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364.864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2.425.774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216.963,98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2.206.115,55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522,299.35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3,936,367.38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316.378,20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2.904.310,89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318.177,35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3.110.455,86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Austrija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395.221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3.017.878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396.103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2.887.021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340.931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2.432.628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382.476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2.780.006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519.508,38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4.520.319,45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537,966.57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5,137,508.64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544.407,57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5.263.063,80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630.596,87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6.439.098,61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Poljska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160.964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1.027.907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173.958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1.165.553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149.862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1.066.321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175.671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1.327.593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157.965,69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1.641.119,26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179,031.46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1,738,966.63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182.785,86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1.825.365,66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237.254,60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2.462.356,58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151.103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915.017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107.980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671.979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207.185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1.241.660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381.250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2.488.482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141.234,13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1.311.593,63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86,942.50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643,569.19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140.146,36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1.163.443.46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124.686,16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1.055.778,81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Italija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64.363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891.400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60.193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892.902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51.135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735.387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84.208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1.214.906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97.588,75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1.644.486,76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202,582.52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3,050,627.75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252.242,38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3.862.290,64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279.900,15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4.490.344,35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Mađarska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80.374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584.261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77.661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599.198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82.244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619.872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92.146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677.953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102.608,17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1.000.459,77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71,633.30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684,500.91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25.441,79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229.788,68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46.989,96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318.930,27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Francuska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48.562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363.096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42.670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326.082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42.312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319.415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56.741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421.035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45.738,47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410.688,85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58,445.82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690,312.62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70.335,29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689.558,44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39.679,55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455.090,22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Nepoznato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37.837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237.388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2.089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13.371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323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2.997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22.586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143.479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28,768.05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246,052.72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Makedonija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46.050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210.066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48.002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375.487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42.182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305.120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37.045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302.445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50.011,06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539.908,57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40,462.40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491,823.76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49.646,96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643.479,76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45.834,77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621.135,18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Španija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25.207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160.136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4.446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71.530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2.850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46.787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5.658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94.248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2.313,02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58.188,10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10.086,00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155.785,46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Litvanija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19.772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159.371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7.174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93.318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10.570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141.096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14.536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197.842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16.984,06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254.315,79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23,298.38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358,242.37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27.659,81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430.158,86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57.840,39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833.623,53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Slovačka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14.198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70.800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18.021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91.878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16.107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80.825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20.650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102.762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25.341,12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164.021,31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34,207.92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234,291.96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53.142,48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329.394,97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78.988,56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675.216,96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Estonija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921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8.085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4.888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48.735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1.205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14.030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14.845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140.215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14.292,68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158.211,37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2,324.54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52,413.95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8.771,26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148.292,38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8.510,60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145.533,86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Grčka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433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5.034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1,603.20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36,919.43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2.256,00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50.148,38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6.449,25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118.951,96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Švicarska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296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3.462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847.26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31,575.07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57.684,42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397.445,11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131.167,22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941.630,28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Turska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73.715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299.863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157.138,52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870.982,75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169,415.90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989,038.35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246.755,64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1.586.831,31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230.522,25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1.773.012,94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Belgija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4.930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39.450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41.765,92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414.990,99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33,424.79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289,715.31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55.966,92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565.768,41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36.210,12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391.297,16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Švedska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2.000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21.148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21.110,20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211.352,69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Rumunija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30.594,15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216.428,32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28,852.82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206,864.62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1.935,40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24.726,65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3.225,60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41.159,68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Češka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7.100,00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115.089,38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6,840.00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120,136.72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8.808,00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136.294,34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8.028,00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140.336,30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Kipar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2,376.00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44,008.33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1.822,50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33.661,14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1.782,00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31.196,48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Irska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576.00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5,734.18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1.506,93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21.915,68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86.511,18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603.305,33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Bugarska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5.571,00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87.214,94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Velika Britanija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2.640,00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41.901,33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1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SAD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0,30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27,09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883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15515" y="6203320"/>
            <a:ext cx="57717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sz="2400" b="1" dirty="0">
                <a:solidFill>
                  <a:srgbClr val="000066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Izvoz po državama - Tarifna grupa 0406</a:t>
            </a:r>
            <a:endParaRPr lang="en-US" sz="4000" b="1" dirty="0">
              <a:solidFill>
                <a:srgbClr val="000066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520690"/>
              </p:ext>
            </p:extLst>
          </p:nvPr>
        </p:nvGraphicFramePr>
        <p:xfrm>
          <a:off x="4" y="1076332"/>
          <a:ext cx="12191992" cy="4931879"/>
        </p:xfrm>
        <a:graphic>
          <a:graphicData uri="http://schemas.openxmlformats.org/drawingml/2006/table">
            <a:tbl>
              <a:tblPr/>
              <a:tblGrid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  <a:gridCol w="717176"/>
              </a:tblGrid>
              <a:tr h="185076">
                <a:tc rowSpan="2"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Država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2018</a:t>
                      </a:r>
                      <a:endParaRPr lang="en-US" sz="16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2019</a:t>
                      </a:r>
                      <a:endParaRPr lang="en-US" sz="16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2020</a:t>
                      </a:r>
                      <a:endParaRPr lang="en-US" sz="16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2021</a:t>
                      </a:r>
                      <a:endParaRPr lang="en-US" sz="16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2022</a:t>
                      </a:r>
                      <a:endParaRPr lang="en-US" sz="16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2023</a:t>
                      </a:r>
                      <a:endParaRPr lang="en-US" sz="16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2024</a:t>
                      </a:r>
                      <a:endParaRPr lang="en-US" sz="16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16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16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Hrvatska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219.770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2.462.456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266.423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2.973.249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298.816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3.572.265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606.391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5.044.333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690.271,86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6.595.643,74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836,054.40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10,192,332.56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810.989,19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10.174.093,12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764.924,79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10.875.447,88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24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Crna Gora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298.873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1.674.232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324.336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2.091.306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204.939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1.140.621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302.370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1.914.854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259.681,05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2.020.877,50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232,193.08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1,924,633.69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205.333,53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1.841.908,55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286.779,62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2.584.939,83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Srbija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75.104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965.857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46.378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704.149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72.215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928.601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79.903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983.550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74.851,05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1.218.683,03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66,556.54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1,346,288.26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86.666,39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1.548.412,73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184.117,90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2.405.630,72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Makedonija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41.310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366.032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51.496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424.289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63.744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500.580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73.814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622.340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17.778,88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207.494,06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35,271.56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412,434.47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42.147,01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535.099,07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72.496,47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771.506,28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Švedska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23.227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222.504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26.241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242.079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25.498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253.211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24.611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221.564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16.846,83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182.398,18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17,263.90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193,056.24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16.230,40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184.951,82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16.844,95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202.643,75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UA Emirati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36.192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200.171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31.803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192.932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93,90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3.827,62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33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Švicarska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19.501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193.597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2.483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22.431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2.739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24.346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2.208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18.907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1.826,40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19.490,03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4,473.60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54,118.70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4.720,00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57.673,30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3.914,31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49.019,79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Austrija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16.910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126.793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20.874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152.918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45.565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370.891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38.182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345.174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29.818,80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294.929,45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32,831.40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406,938.57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37.741,85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425.702,50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26.195,31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347.346,29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Kosovo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11.894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125.029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3.907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36.908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5.596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55.655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4.325,20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42.819,96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4,108.51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47,317.83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5.076,12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70.476,52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6.972,76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98.743,93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76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Saudi. Arabija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13.224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70.209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28.296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186.813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127.544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673.222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250.709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919.376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88.891,00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358.986,06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17,721.00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74,542.00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SAD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7.867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69.612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7.750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68.509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19.471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189.985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13.531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139.096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6.364,80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66.834,31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11,273.60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120,004.41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10.339,20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107.516,22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10.655,20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131.106,76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Turska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3.361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54.640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Vel. Britanija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6.061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54.123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2.297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20.557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3.323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28.266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1.432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2.952,00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39.712,21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9.471,92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Njemačka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5.921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38.168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7.137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65.943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30.266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275.450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34.113,20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341.718,68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53,681.60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612,026.51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42.488,00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479.333,41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57.506,00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708.700,48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Slovenija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748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6.294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2.859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26.706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26.651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94.024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87.962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443.131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19.113,00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74.608,46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1,484.00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18,821.95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1.800,00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19.583,45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13.282,40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152.870,60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Kuvajt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20.458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144.116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19.680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162.587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732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Jordan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27.718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217.382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732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Italija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287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5.742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Albanija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2.208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18.907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1.728,00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11.851,39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320,00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2.583,49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76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Holandija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576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4.738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9.610,80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103.890,23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10,006.40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126,882.20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7.229,20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97.477,96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6.624,00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90.767,36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Danska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1.987,60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13.637,13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Luksemburg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195,00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2.450,66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Različite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2.265,12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26.539,83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Francuska 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432,00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5.338,03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69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Uganda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5,00</a:t>
                      </a:r>
                      <a:endParaRPr lang="en-US" sz="9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9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20,07</a:t>
                      </a:r>
                      <a:endParaRPr lang="en-US" sz="9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143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97483" y="183520"/>
            <a:ext cx="45162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sz="2800" b="1" dirty="0">
                <a:solidFill>
                  <a:srgbClr val="000066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Uvoz najvažnijih vrsta sira</a:t>
            </a:r>
            <a:endParaRPr lang="en-US" sz="4400" dirty="0">
              <a:solidFill>
                <a:srgbClr val="000066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340936"/>
              </p:ext>
            </p:extLst>
          </p:nvPr>
        </p:nvGraphicFramePr>
        <p:xfrm>
          <a:off x="0" y="1314450"/>
          <a:ext cx="12006261" cy="3584666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  <a:gridCol w="609600"/>
                <a:gridCol w="609600"/>
                <a:gridCol w="341312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39762"/>
                <a:gridCol w="609600"/>
                <a:gridCol w="609600"/>
                <a:gridCol w="661987"/>
                <a:gridCol w="609600"/>
              </a:tblGrid>
              <a:tr h="218098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2018</a:t>
                      </a:r>
                      <a:endParaRPr lang="en-US" sz="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2019</a:t>
                      </a:r>
                      <a:endParaRPr lang="en-US" sz="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2020</a:t>
                      </a:r>
                      <a:endParaRPr lang="en-US" sz="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2021</a:t>
                      </a:r>
                      <a:endParaRPr lang="en-US" sz="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2022</a:t>
                      </a:r>
                      <a:endParaRPr lang="en-US" sz="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2023</a:t>
                      </a:r>
                      <a:endParaRPr lang="en-US" sz="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27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Tarifni broj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Naziv tarife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KM/kg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KM/kg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KM/kg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KM/kg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KM/kg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KM/kg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27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0406902300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Edamer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4.609.290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26.875.412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5,83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4.627.513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28.376.908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6,13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4.105.908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24.982.112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6,08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4.876.170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31.978.064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6,56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4.051.644,57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39.677.618,75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9,79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4,995,552.97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37,225,268.05</a:t>
                      </a:r>
                      <a:endParaRPr lang="en-US" sz="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7,45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27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0406907800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Gauda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2.352.580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14.107.231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6.00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2.398.049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15.166.001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6,32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2.328.678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14.568.773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6,26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2.677.158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18.163.427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6,78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2.287.259,08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22.790.662,91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9,96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2,965,219.83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23,101,864.04</a:t>
                      </a:r>
                      <a:endParaRPr lang="en-US" sz="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7,79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27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0406902500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Tilsit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1.055.435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6.826.236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6,47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1.081.123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8.151.603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7,54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1.114.487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8.149.168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7,31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1.128.569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8.749.269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7,75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964.623,93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10.095.178,60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10,47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945,761.24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9,120,075.65</a:t>
                      </a:r>
                      <a:endParaRPr lang="en-US" sz="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9,64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543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0406303100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Topljeni sir, do 48% mm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722.974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5.698.568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7,88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771.905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6.023.523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7,80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921.460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7.290.581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7,91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942.892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7.581.744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8,04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949.312,08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9.293.496,29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9,79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853,369.64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9,003,849.76</a:t>
                      </a:r>
                      <a:endParaRPr lang="en-US" sz="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10.55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543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0406303900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Topljeni sir, preko 48%mm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383.287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2.909.398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7,59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333.447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2.532.782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7,60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163.544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1.181.196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7,22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212.979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1.562.558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7,34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197.339,10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1.744.724,91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8,84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181,612.96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1,824,185.19</a:t>
                      </a:r>
                      <a:endParaRPr lang="en-US" sz="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10,04</a:t>
                      </a:r>
                      <a:endParaRPr lang="en-US" sz="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077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0406908700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Ostali sir, do 40% mm, sa 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Sadržajem vode 52-62%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282.218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2.082.524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7,38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269.205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2.026.091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7,53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242.407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1.873.879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7,73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324.337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2.538.438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7,83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368.006,86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3.898.535,65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10,59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358,016.19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3,514,797.89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9,82</a:t>
                      </a:r>
                      <a:endParaRPr lang="en-US" sz="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543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0406102000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Svježi sir, do 40% mm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1.332.605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6.951.563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5,22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1.437.493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8.546.977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5,94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1.423.134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8.341.409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5,86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1.614.992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9.590.382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5,94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1.633.812,37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11.105.640,38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6,80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1,680,897.31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12,915,166.41 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7,68</a:t>
                      </a:r>
                      <a:endParaRPr lang="en-US" sz="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27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0406903200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Feta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536.526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2.432.769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4,53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504.464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2.443.500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4,84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417.042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2.021.324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4,85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466.445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2.231.747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4,78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566.454,41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3.619.054,88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6,39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292,257.34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3,032,071.97 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10,37</a:t>
                      </a:r>
                      <a:endParaRPr lang="en-US" sz="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543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0406108000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Svježi sir, preko 40%mm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167.475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987.194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5,89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201.309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1.203.981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5,98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197.578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1.234.506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6,25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222.657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1.417.210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6,36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213.125,80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1.605.031,69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7,53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235,320.17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2,045,418.38 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8,69</a:t>
                      </a:r>
                      <a:endParaRPr lang="en-US" sz="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27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0406209000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Ribani sir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62.845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982.308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15,63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58.306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925.852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15,88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60.130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972.274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16,17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101.215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1.386.302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13,70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117.800,75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1.860.903,50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15,80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125,512.68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2,324,987.90 </a:t>
                      </a:r>
                      <a:endParaRPr lang="en-US" sz="8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8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18,52</a:t>
                      </a:r>
                      <a:endParaRPr lang="en-US" sz="8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204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97483" y="183520"/>
            <a:ext cx="45162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sz="2800" b="1" dirty="0">
                <a:solidFill>
                  <a:srgbClr val="000066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Uvoz najvažnijih vrsta sira</a:t>
            </a:r>
            <a:endParaRPr lang="en-US" sz="4400" dirty="0">
              <a:solidFill>
                <a:srgbClr val="000066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857737"/>
              </p:ext>
            </p:extLst>
          </p:nvPr>
        </p:nvGraphicFramePr>
        <p:xfrm>
          <a:off x="111125" y="706740"/>
          <a:ext cx="7888288" cy="3953218"/>
        </p:xfrm>
        <a:graphic>
          <a:graphicData uri="http://schemas.openxmlformats.org/drawingml/2006/table">
            <a:tbl>
              <a:tblPr/>
              <a:tblGrid>
                <a:gridCol w="727075"/>
                <a:gridCol w="3230563"/>
                <a:gridCol w="733425"/>
                <a:gridCol w="803275"/>
                <a:gridCol w="428625"/>
                <a:gridCol w="733425"/>
                <a:gridCol w="803275"/>
                <a:gridCol w="428625"/>
              </a:tblGrid>
              <a:tr h="183394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2024</a:t>
                      </a:r>
                      <a:endParaRPr lang="en-US" sz="1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2025</a:t>
                      </a:r>
                      <a:endParaRPr lang="en-US" sz="1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825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Tarifni broj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Naziv tarife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KM/kg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kg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1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</a:t>
                      </a:r>
                      <a:endParaRPr lang="en-US" sz="1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1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KM/kg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5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0406902300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Edamer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5.256.956,83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45.771.673,60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8,71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4.909.218,51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41.180.085,05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8,39</a:t>
                      </a:r>
                      <a:endParaRPr lang="en-US" sz="1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5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0406907800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Gauda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3.077.992,25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27.640.264,19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8,98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3.291.480,32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28.653.273,88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8,71</a:t>
                      </a:r>
                      <a:endParaRPr lang="en-US" sz="1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5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0406902500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Tilsit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1.014.417,46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10.491.447,90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10,34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990.603,75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10.974.804,90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11,08</a:t>
                      </a:r>
                      <a:endParaRPr lang="en-US" sz="1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5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0406303100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Topljeni sir, do 48% mm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902.595,59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9.391.866,94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10,41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837.142,46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9.327.122,98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11,14</a:t>
                      </a:r>
                      <a:endParaRPr lang="en-US" sz="1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5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0406303900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Topljeni sir, preko 48% mm</a:t>
                      </a:r>
                      <a:endParaRPr lang="en-US" sz="1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192.328,04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1.926.969,10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10,02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206.949,20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2.304.284,46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11,13</a:t>
                      </a:r>
                      <a:endParaRPr lang="en-US" sz="1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285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04069089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Ostali sir, do 40% mm, sa sadržajem vode 52- 62%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389.693,97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4.141.958,17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10,63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331.479,13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3.571.555,20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10,77</a:t>
                      </a:r>
                      <a:endParaRPr lang="en-US" sz="1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5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04061050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Svježi sir, do 40% mm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1.806.753,52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13.967.628,98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7,73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1.811.887,12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15.221.783,30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8,40</a:t>
                      </a:r>
                      <a:endParaRPr lang="en-US" sz="1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5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0406903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Feta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599.339,34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4.307.638,61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7,19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602.883,71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4.437.216,36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7,36</a:t>
                      </a:r>
                      <a:endParaRPr lang="en-US" sz="1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5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0406108000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Svježi sir, preko 40% mm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288.476,13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2.475.565,31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8,58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246.353,05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2.189.504,15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8,89</a:t>
                      </a:r>
                      <a:endParaRPr lang="en-US" sz="1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5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0406200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Ribani sir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154.955,90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2.756.967,33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17,79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155.448,79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2.782.844,94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17,90</a:t>
                      </a:r>
                      <a:endParaRPr lang="en-US" sz="1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5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04061030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Mozzarela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408.707,80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4.345.845,19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10,63</a:t>
                      </a:r>
                      <a:endParaRPr lang="en-US" sz="1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503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04063090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sir topljeni, osim struganoga ili u prahu sa sadržajem 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masti većim od 36% po masi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63.000,00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651.591,07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10,34</a:t>
                      </a:r>
                      <a:endParaRPr lang="en-US" sz="1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5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04064010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Requefort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135,00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4.540,68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33,63</a:t>
                      </a:r>
                      <a:endParaRPr lang="en-US" sz="1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5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04064050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Gorgonzola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5.174,70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94.659,06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18,29</a:t>
                      </a:r>
                      <a:endParaRPr lang="en-US" sz="1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873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04064090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– sir prošaran plavom plijesni i drugi sir koji sadrži plijesni 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dobivene pomoću Penicillium roqueforti: ostali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79.055,35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1.171.790,99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14,82</a:t>
                      </a:r>
                      <a:endParaRPr lang="en-US" sz="1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5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04069013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Ementaler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126.396,93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1.603.511,04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12,69</a:t>
                      </a:r>
                      <a:endParaRPr lang="en-US" sz="1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5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04069021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Cheddar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64.961,71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788.490,21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12,14</a:t>
                      </a:r>
                      <a:endParaRPr lang="en-US" sz="1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51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04069029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Kačkavalj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47.205,68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560.844,53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11,88</a:t>
                      </a:r>
                      <a:endParaRPr lang="en-US" sz="1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147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04069050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sir iz ovčjeg ili bivoljeg mlijeka u posudama sa salamurom 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ili u spremnicima od ovčje ili kozje kože  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10.758,45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167.308,27</a:t>
                      </a:r>
                      <a:endParaRPr lang="en-US" sz="100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15,55</a:t>
                      </a:r>
                      <a:endParaRPr lang="en-US" sz="100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380370"/>
              </p:ext>
            </p:extLst>
          </p:nvPr>
        </p:nvGraphicFramePr>
        <p:xfrm>
          <a:off x="8121650" y="1095375"/>
          <a:ext cx="3975100" cy="3200400"/>
        </p:xfrm>
        <a:graphic>
          <a:graphicData uri="http://schemas.openxmlformats.org/drawingml/2006/table">
            <a:tbl>
              <a:tblPr/>
              <a:tblGrid>
                <a:gridCol w="573212"/>
                <a:gridCol w="1769481"/>
                <a:gridCol w="558673"/>
                <a:gridCol w="747668"/>
                <a:gridCol w="326066"/>
              </a:tblGrid>
              <a:tr h="11557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04069061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grana padano, parmigiano reggiano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52.933,02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1.329.242,76 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25,11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57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04069063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fiore sardo, pecorino  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2.486,15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66.190,05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26,62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57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04069069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sa sadržajem masti ne većim od 40% i sa sadržajem vode, 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po masi, u nemasnoj materiji: Ostali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41.985,62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629.056,31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14,98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57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04069073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Provolone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5.924,58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60.820,79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10,27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57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04069074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Maasdam 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61.476,66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797.010,46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12,96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57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04069075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asiago, caciocavallo, mantasio, ragusano  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975,33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20.264,17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20,78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57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04069079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Esrom, italico, kernhem, saintnectaire, saint–paulin, taleggio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6.713,64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158.275,87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23,58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57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04069082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Camembert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3.179,50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56.530,64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17,78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57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04069084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Brie 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5.454,15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84.172,59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15,43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57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04069092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ostali sir sa sadržajem vode, po masi, u nemasnoj materiji:</a:t>
                      </a:r>
                      <a:r>
                        <a:rPr lang="en-US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 </a:t>
                      </a:r>
                    </a:p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većim od 62%, ali ne većim od 72%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58.580,44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708.960,74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12,10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57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04069093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Ostali sir sa sadržajem vode, po masi, u nemasnoj materiji veći od 72%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36.562,11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350.305,27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9,58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570"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04069099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Ostali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55.236,50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eaLnBrk="0" hangingPunct="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bs-Latn-BA" sz="1000" b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mbria" panose="02040503050406030204" pitchFamily="18" charset="0"/>
                        </a:rPr>
                        <a:t>801.188,63</a:t>
                      </a:r>
                      <a:endParaRPr lang="en-US" sz="1000" b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66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14,50</a:t>
                      </a:r>
                      <a:endParaRPr lang="en-US" sz="1000" b="0" dirty="0">
                        <a:solidFill>
                          <a:srgbClr val="000066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482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127"/>
            <a:ext cx="12192000" cy="689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25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7416801" y="1143000"/>
            <a:ext cx="4631947" cy="4631947"/>
            <a:chOff x="0" y="0"/>
            <a:chExt cx="14840029" cy="14840029"/>
          </a:xfrm>
        </p:grpSpPr>
        <p:sp>
          <p:nvSpPr>
            <p:cNvPr id="8" name="Freeform 8"/>
            <p:cNvSpPr/>
            <p:nvPr/>
          </p:nvSpPr>
          <p:spPr>
            <a:xfrm>
              <a:off x="-33258" y="-75"/>
              <a:ext cx="14906544" cy="14840178"/>
            </a:xfrm>
            <a:custGeom>
              <a:avLst/>
              <a:gdLst/>
              <a:ahLst/>
              <a:cxnLst/>
              <a:rect l="l" t="t" r="r" b="b"/>
              <a:pathLst>
                <a:path w="14906544" h="14840178">
                  <a:moveTo>
                    <a:pt x="7453273" y="75"/>
                  </a:moveTo>
                  <a:cubicBezTo>
                    <a:pt x="4794451" y="-11816"/>
                    <a:pt x="2332496" y="1399825"/>
                    <a:pt x="999642" y="3700470"/>
                  </a:cubicBezTo>
                  <a:cubicBezTo>
                    <a:pt x="-333213" y="6001115"/>
                    <a:pt x="-333213" y="8839064"/>
                    <a:pt x="999642" y="11139709"/>
                  </a:cubicBezTo>
                  <a:cubicBezTo>
                    <a:pt x="2332496" y="13440354"/>
                    <a:pt x="4794451" y="14851995"/>
                    <a:pt x="7453273" y="14840104"/>
                  </a:cubicBezTo>
                  <a:cubicBezTo>
                    <a:pt x="10112093" y="14851995"/>
                    <a:pt x="12574049" y="13440354"/>
                    <a:pt x="13906904" y="11139709"/>
                  </a:cubicBezTo>
                  <a:cubicBezTo>
                    <a:pt x="15239758" y="8839064"/>
                    <a:pt x="15239758" y="6001115"/>
                    <a:pt x="13906904" y="3700470"/>
                  </a:cubicBezTo>
                  <a:cubicBezTo>
                    <a:pt x="12574049" y="1399825"/>
                    <a:pt x="10112093" y="-11816"/>
                    <a:pt x="7453273" y="7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168022" y="200309"/>
              <a:ext cx="14503985" cy="14439411"/>
            </a:xfrm>
            <a:custGeom>
              <a:avLst/>
              <a:gdLst/>
              <a:ahLst/>
              <a:cxnLst/>
              <a:rect l="l" t="t" r="r" b="b"/>
              <a:pathLst>
                <a:path w="14503985" h="14439411">
                  <a:moveTo>
                    <a:pt x="7251993" y="73"/>
                  </a:moveTo>
                  <a:cubicBezTo>
                    <a:pt x="4664974" y="-11497"/>
                    <a:pt x="2269506" y="1362022"/>
                    <a:pt x="972645" y="3600537"/>
                  </a:cubicBezTo>
                  <a:cubicBezTo>
                    <a:pt x="-324215" y="5839051"/>
                    <a:pt x="-324215" y="8600360"/>
                    <a:pt x="972645" y="10838875"/>
                  </a:cubicBezTo>
                  <a:cubicBezTo>
                    <a:pt x="2269506" y="13077389"/>
                    <a:pt x="4664974" y="14450908"/>
                    <a:pt x="7251993" y="14439338"/>
                  </a:cubicBezTo>
                  <a:cubicBezTo>
                    <a:pt x="9839011" y="14450908"/>
                    <a:pt x="12234479" y="13077389"/>
                    <a:pt x="13531340" y="10838875"/>
                  </a:cubicBezTo>
                  <a:cubicBezTo>
                    <a:pt x="14828201" y="8600360"/>
                    <a:pt x="14828201" y="5839051"/>
                    <a:pt x="13531340" y="3600537"/>
                  </a:cubicBezTo>
                  <a:cubicBezTo>
                    <a:pt x="12234479" y="1362022"/>
                    <a:pt x="9839011" y="-11497"/>
                    <a:pt x="7251993" y="7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531276" y="561946"/>
              <a:ext cx="13777477" cy="13716137"/>
            </a:xfrm>
            <a:custGeom>
              <a:avLst/>
              <a:gdLst/>
              <a:ahLst/>
              <a:cxnLst/>
              <a:rect l="l" t="t" r="r" b="b"/>
              <a:pathLst>
                <a:path w="13777477" h="13716137">
                  <a:moveTo>
                    <a:pt x="6888739" y="68"/>
                  </a:moveTo>
                  <a:cubicBezTo>
                    <a:pt x="4431305" y="-10922"/>
                    <a:pt x="2155826" y="1293797"/>
                    <a:pt x="923925" y="3420184"/>
                  </a:cubicBezTo>
                  <a:cubicBezTo>
                    <a:pt x="-307975" y="5546571"/>
                    <a:pt x="-307975" y="8169565"/>
                    <a:pt x="923925" y="10295952"/>
                  </a:cubicBezTo>
                  <a:cubicBezTo>
                    <a:pt x="2155826" y="12422339"/>
                    <a:pt x="4431305" y="13727058"/>
                    <a:pt x="6888739" y="13716068"/>
                  </a:cubicBezTo>
                  <a:cubicBezTo>
                    <a:pt x="9346172" y="13727058"/>
                    <a:pt x="11621651" y="12422339"/>
                    <a:pt x="12853552" y="10295952"/>
                  </a:cubicBezTo>
                  <a:cubicBezTo>
                    <a:pt x="14085452" y="8169565"/>
                    <a:pt x="14085452" y="5546571"/>
                    <a:pt x="12853552" y="3420184"/>
                  </a:cubicBezTo>
                  <a:cubicBezTo>
                    <a:pt x="11621651" y="1293797"/>
                    <a:pt x="9346172" y="-10922"/>
                    <a:pt x="6888739" y="68"/>
                  </a:cubicBezTo>
                  <a:close/>
                </a:path>
              </a:pathLst>
            </a:custGeom>
            <a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223" t="-2036" r="223" b="-2036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92913" y="199074"/>
            <a:ext cx="7635845" cy="65197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hr-BA" sz="66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Bold"/>
                <a:sym typeface="Montserrat Bold"/>
              </a:rPr>
              <a:t>“Tehnološki progres je poput sjekire u rukama patološkog kriminalca.”</a:t>
            </a:r>
          </a:p>
          <a:p>
            <a:pPr algn="ctr"/>
            <a:r>
              <a:rPr lang="hr-BA" sz="5867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Bold"/>
                <a:sym typeface="Montserrat Bold"/>
              </a:rPr>
              <a:t>Albert Einstein</a:t>
            </a:r>
          </a:p>
          <a:p>
            <a:pPr>
              <a:lnSpc>
                <a:spcPts val="4155"/>
              </a:lnSpc>
            </a:pPr>
            <a:endParaRPr lang="hr-BA" sz="3522" b="1" dirty="0">
              <a:solidFill>
                <a:srgbClr val="147215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  <p:extLst>
      <p:ext uri="{BB962C8B-B14F-4D97-AF65-F5344CB8AC3E}">
        <p14:creationId xmlns:p14="http://schemas.microsoft.com/office/powerpoint/2010/main" val="81926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34639" y="1550384"/>
            <a:ext cx="3734004" cy="3717379"/>
            <a:chOff x="168022" y="200309"/>
            <a:chExt cx="14503985" cy="14439411"/>
          </a:xfrm>
        </p:grpSpPr>
        <p:sp>
          <p:nvSpPr>
            <p:cNvPr id="9" name="Freeform 9"/>
            <p:cNvSpPr/>
            <p:nvPr/>
          </p:nvSpPr>
          <p:spPr>
            <a:xfrm>
              <a:off x="168022" y="200309"/>
              <a:ext cx="14503985" cy="14439411"/>
            </a:xfrm>
            <a:custGeom>
              <a:avLst/>
              <a:gdLst/>
              <a:ahLst/>
              <a:cxnLst/>
              <a:rect l="l" t="t" r="r" b="b"/>
              <a:pathLst>
                <a:path w="14503985" h="14439411">
                  <a:moveTo>
                    <a:pt x="7251993" y="73"/>
                  </a:moveTo>
                  <a:cubicBezTo>
                    <a:pt x="4664974" y="-11497"/>
                    <a:pt x="2269506" y="1362022"/>
                    <a:pt x="972645" y="3600537"/>
                  </a:cubicBezTo>
                  <a:cubicBezTo>
                    <a:pt x="-324215" y="5839051"/>
                    <a:pt x="-324215" y="8600360"/>
                    <a:pt x="972645" y="10838875"/>
                  </a:cubicBezTo>
                  <a:cubicBezTo>
                    <a:pt x="2269506" y="13077389"/>
                    <a:pt x="4664974" y="14450908"/>
                    <a:pt x="7251993" y="14439338"/>
                  </a:cubicBezTo>
                  <a:cubicBezTo>
                    <a:pt x="9839011" y="14450908"/>
                    <a:pt x="12234479" y="13077389"/>
                    <a:pt x="13531340" y="10838875"/>
                  </a:cubicBezTo>
                  <a:cubicBezTo>
                    <a:pt x="14828201" y="8600360"/>
                    <a:pt x="14828201" y="5839051"/>
                    <a:pt x="13531340" y="3600537"/>
                  </a:cubicBezTo>
                  <a:cubicBezTo>
                    <a:pt x="12234479" y="1362022"/>
                    <a:pt x="9839011" y="-11497"/>
                    <a:pt x="7251993" y="7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531276" y="561946"/>
              <a:ext cx="13777477" cy="13716137"/>
            </a:xfrm>
            <a:custGeom>
              <a:avLst/>
              <a:gdLst/>
              <a:ahLst/>
              <a:cxnLst/>
              <a:rect l="l" t="t" r="r" b="b"/>
              <a:pathLst>
                <a:path w="13777477" h="13716137">
                  <a:moveTo>
                    <a:pt x="6888739" y="68"/>
                  </a:moveTo>
                  <a:cubicBezTo>
                    <a:pt x="4431305" y="-10922"/>
                    <a:pt x="2155826" y="1293797"/>
                    <a:pt x="923925" y="3420184"/>
                  </a:cubicBezTo>
                  <a:cubicBezTo>
                    <a:pt x="-307975" y="5546571"/>
                    <a:pt x="-307975" y="8169565"/>
                    <a:pt x="923925" y="10295952"/>
                  </a:cubicBezTo>
                  <a:cubicBezTo>
                    <a:pt x="2155826" y="12422339"/>
                    <a:pt x="4431305" y="13727058"/>
                    <a:pt x="6888739" y="13716068"/>
                  </a:cubicBezTo>
                  <a:cubicBezTo>
                    <a:pt x="9346172" y="13727058"/>
                    <a:pt x="11621651" y="12422339"/>
                    <a:pt x="12853552" y="10295952"/>
                  </a:cubicBezTo>
                  <a:cubicBezTo>
                    <a:pt x="14085452" y="8169565"/>
                    <a:pt x="14085452" y="5546571"/>
                    <a:pt x="12853552" y="3420184"/>
                  </a:cubicBezTo>
                  <a:cubicBezTo>
                    <a:pt x="11621651" y="1293797"/>
                    <a:pt x="9346172" y="-10922"/>
                    <a:pt x="6888739" y="68"/>
                  </a:cubicBezTo>
                  <a:close/>
                </a:path>
              </a:pathLst>
            </a:custGeom>
            <a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223" t="-14512" r="223" b="-14512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3775125" y="530225"/>
            <a:ext cx="8104985" cy="5976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Bold"/>
                <a:sym typeface="Montserrat Bold"/>
              </a:rPr>
              <a:t>“</a:t>
            </a:r>
            <a:r>
              <a:rPr lang="en-US" sz="6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Bold"/>
                <a:sym typeface="Montserrat Bold"/>
              </a:rPr>
              <a:t>Kontroliši</a:t>
            </a:r>
            <a:r>
              <a:rPr lang="en-US" sz="6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Bold"/>
                <a:sym typeface="Montserrat Bold"/>
              </a:rPr>
              <a:t> </a:t>
            </a:r>
            <a:r>
              <a:rPr lang="en-US" sz="6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Bold"/>
                <a:sym typeface="Montserrat Bold"/>
              </a:rPr>
              <a:t>naftu</a:t>
            </a:r>
            <a:r>
              <a:rPr lang="en-US" sz="6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Bold"/>
                <a:sym typeface="Montserrat Bold"/>
              </a:rPr>
              <a:t> i </a:t>
            </a:r>
            <a:r>
              <a:rPr lang="en-US" sz="6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Bold"/>
                <a:sym typeface="Montserrat Bold"/>
              </a:rPr>
              <a:t>kontrolisati</a:t>
            </a:r>
            <a:r>
              <a:rPr lang="en-US" sz="6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Bold"/>
                <a:sym typeface="Montserrat Bold"/>
              </a:rPr>
              <a:t> </a:t>
            </a:r>
            <a:r>
              <a:rPr lang="en-US" sz="6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Bold"/>
                <a:sym typeface="Montserrat Bold"/>
              </a:rPr>
              <a:t>ćeš</a:t>
            </a:r>
            <a:r>
              <a:rPr lang="en-US" sz="6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Bold"/>
                <a:sym typeface="Montserrat Bold"/>
              </a:rPr>
              <a:t> </a:t>
            </a:r>
            <a:r>
              <a:rPr lang="en-US" sz="6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Bold"/>
                <a:sym typeface="Montserrat Bold"/>
              </a:rPr>
              <a:t>zemlju</a:t>
            </a:r>
            <a:r>
              <a:rPr lang="en-US" sz="6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Bold"/>
                <a:sym typeface="Montserrat Bold"/>
              </a:rPr>
              <a:t>; </a:t>
            </a:r>
            <a:r>
              <a:rPr lang="en-US" sz="6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Bold"/>
                <a:sym typeface="Montserrat Bold"/>
              </a:rPr>
              <a:t>kontroliši</a:t>
            </a:r>
            <a:r>
              <a:rPr lang="en-US" sz="6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Bold"/>
                <a:sym typeface="Montserrat Bold"/>
              </a:rPr>
              <a:t> </a:t>
            </a:r>
            <a:r>
              <a:rPr lang="en-US" sz="6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Bold"/>
                <a:sym typeface="Montserrat Bold"/>
              </a:rPr>
              <a:t>hranu</a:t>
            </a:r>
            <a:r>
              <a:rPr lang="en-US" sz="6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Bold"/>
                <a:sym typeface="Montserrat Bold"/>
              </a:rPr>
              <a:t> i </a:t>
            </a:r>
            <a:r>
              <a:rPr lang="en-US" sz="6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Bold"/>
                <a:sym typeface="Montserrat Bold"/>
              </a:rPr>
              <a:t>kontrolisati</a:t>
            </a:r>
            <a:r>
              <a:rPr lang="en-US" sz="6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Bold"/>
                <a:sym typeface="Montserrat Bold"/>
              </a:rPr>
              <a:t> </a:t>
            </a:r>
            <a:r>
              <a:rPr lang="en-US" sz="6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Bold"/>
                <a:sym typeface="Montserrat Bold"/>
              </a:rPr>
              <a:t>ćeš</a:t>
            </a:r>
            <a:r>
              <a:rPr lang="en-US" sz="6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Bold"/>
                <a:sym typeface="Montserrat Bold"/>
              </a:rPr>
              <a:t> </a:t>
            </a:r>
            <a:r>
              <a:rPr lang="en-US" sz="6000" b="1" dirty="0" err="1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Bold"/>
                <a:sym typeface="Montserrat Bold"/>
              </a:rPr>
              <a:t>ljude</a:t>
            </a:r>
            <a:r>
              <a:rPr lang="en-US" sz="6000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Bold"/>
                <a:sym typeface="Montserrat Bold"/>
              </a:rPr>
              <a:t> ”</a:t>
            </a:r>
          </a:p>
          <a:p>
            <a:pPr algn="ctr"/>
            <a:r>
              <a:rPr lang="en-US" sz="5334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Bold"/>
                <a:sym typeface="Montserrat Bold"/>
              </a:rPr>
              <a:t>Henry Kissinger</a:t>
            </a:r>
          </a:p>
          <a:p>
            <a:pPr algn="just">
              <a:lnSpc>
                <a:spcPts val="4155"/>
              </a:lnSpc>
            </a:pPr>
            <a:endParaRPr lang="en-US" sz="3522" b="1" dirty="0">
              <a:solidFill>
                <a:srgbClr val="147215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  <p:extLst>
      <p:ext uri="{BB962C8B-B14F-4D97-AF65-F5344CB8AC3E}">
        <p14:creationId xmlns:p14="http://schemas.microsoft.com/office/powerpoint/2010/main" val="9656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210</TotalTime>
  <Words>4981</Words>
  <Application>Microsoft Office PowerPoint</Application>
  <PresentationFormat>Widescreen</PresentationFormat>
  <Paragraphs>6035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50</vt:i4>
      </vt:variant>
    </vt:vector>
  </HeadingPairs>
  <TitlesOfParts>
    <vt:vector size="64" baseType="lpstr">
      <vt:lpstr>Adobe Caslon Pro</vt:lpstr>
      <vt:lpstr>Arial</vt:lpstr>
      <vt:lpstr>Calibri</vt:lpstr>
      <vt:lpstr>Calibri Light</vt:lpstr>
      <vt:lpstr>Cambria</vt:lpstr>
      <vt:lpstr>Canva Sans</vt:lpstr>
      <vt:lpstr>Canva Sans Bold</vt:lpstr>
      <vt:lpstr>Century Gothic</vt:lpstr>
      <vt:lpstr>Montserrat Bold</vt:lpstr>
      <vt:lpstr>Times New Roman</vt:lpstr>
      <vt:lpstr>Vapor Trail</vt:lpstr>
      <vt:lpstr>Office Theme</vt:lpstr>
      <vt:lpstr>1_Office Theme</vt:lpstr>
      <vt:lpstr>2_Office Theme</vt:lpstr>
      <vt:lpstr>UVOZ IZVOZ MLIJEKO I MLIJEČNI PROIZVODI  BiH 2009. – 2026.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UVOZ IZVOZ MLIJEKO I MLIJEČNI PROIZVODI  BiH 2009. – 2026.</dc:title>
  <dc:creator>Midhat Glavic</dc:creator>
  <cp:lastModifiedBy>Mevludin</cp:lastModifiedBy>
  <cp:revision>27</cp:revision>
  <dcterms:created xsi:type="dcterms:W3CDTF">2026-10-12T16:55:53Z</dcterms:created>
  <dcterms:modified xsi:type="dcterms:W3CDTF">2026-10-15T06:03:07Z</dcterms:modified>
</cp:coreProperties>
</file>