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6" r:id="rId11"/>
    <p:sldId id="267" r:id="rId12"/>
    <p:sldId id="268" r:id="rId13"/>
    <p:sldId id="272" r:id="rId14"/>
    <p:sldId id="273" r:id="rId15"/>
    <p:sldId id="275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Plus Jakarta Sans" pitchFamily="2" charset="0"/>
      <p:regular r:id="rId22"/>
      <p:bold r:id="rId23"/>
      <p:italic r:id="rId24"/>
      <p:boldItalic r:id="rId25"/>
    </p:embeddedFont>
    <p:embeddedFont>
      <p:font typeface="Space Grotesk" pitchFamily="2" charset="0"/>
      <p:regular r:id="rId26"/>
      <p:bold r:id="rId2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72" autoAdjust="0"/>
    <p:restoredTop sz="84795" autoAdjust="0"/>
  </p:normalViewPr>
  <p:slideViewPr>
    <p:cSldViewPr snapToGrid="0" snapToObjects="1">
      <p:cViewPr varScale="1">
        <p:scale>
          <a:sx n="97" d="100"/>
          <a:sy n="97" d="100"/>
        </p:scale>
        <p:origin x="81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BC92B9-7B6A-465A-9EA6-F01D93EBEFF1}" type="datetimeFigureOut">
              <a:rPr lang="bs-Latn-BA" smtClean="0"/>
              <a:t>15. 10. 2026.</a:t>
            </a:fld>
            <a:endParaRPr lang="bs-Latn-B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s-Latn-B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55455-240E-4CEF-81C5-1E4E6879D8A9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157538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Poštovani gosti, kolege i poljoprivrednici, dobrodošli. Današnja tema jeste 'Kontrola mliječnosti u sistemima robotske muže'. Cilj ovog izlaganja jeste da pružimo kratko, jasno i praktično uputstvo o tome kako se pravilno sprovodi kontrola mliječnosti i kako se uzimaju uzorci mlijeka kada se koristi robot za mužu.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55455-240E-4CEF-81C5-1E4E6879D8A9}" type="slidenum">
              <a:rPr lang="bs-Latn-BA" smtClean="0"/>
              <a:t>1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600605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Na samom početku moramo odgovoriti na pitanje: zašto uopšte radimo kontrolu mliječnosti na robotima? </a:t>
            </a:r>
            <a:endParaRPr lang="en-AU" dirty="0"/>
          </a:p>
          <a:p>
            <a:r>
              <a:rPr lang="bs-Latn-BA" dirty="0">
                <a:solidFill>
                  <a:srgbClr val="FF0000"/>
                </a:solidFill>
                <a:highlight>
                  <a:srgbClr val="FFFF00"/>
                </a:highlight>
              </a:rPr>
              <a:t>Tri su glavna razloga </a:t>
            </a:r>
            <a:r>
              <a:rPr lang="bs-Latn-BA" dirty="0" err="1">
                <a:solidFill>
                  <a:srgbClr val="FF0000"/>
                </a:solidFill>
                <a:highlight>
                  <a:srgbClr val="FFFF00"/>
                </a:highlight>
              </a:rPr>
              <a:t>uzimanj</a:t>
            </a:r>
            <a:r>
              <a:rPr lang="en-AU" dirty="0">
                <a:solidFill>
                  <a:srgbClr val="FF0000"/>
                </a:solidFill>
                <a:highlight>
                  <a:srgbClr val="FFFF00"/>
                </a:highlight>
              </a:rPr>
              <a:t>a</a:t>
            </a:r>
            <a:r>
              <a:rPr lang="bs-Latn-BA" dirty="0">
                <a:solidFill>
                  <a:srgbClr val="FF0000"/>
                </a:solidFill>
                <a:highlight>
                  <a:srgbClr val="FFFF00"/>
                </a:highlight>
              </a:rPr>
              <a:t> uzoraka:</a:t>
            </a:r>
          </a:p>
          <a:p>
            <a:r>
              <a:rPr lang="bs-Latn-BA" b="1" dirty="0"/>
              <a:t>Praćenje zdravlja krava</a:t>
            </a:r>
            <a:r>
              <a:rPr lang="bs-Latn-BA" dirty="0"/>
              <a:t> – Uzorak mlijeka nam daje uvid u stanje vimena i omogućava rano otkrivanje mastitisa i upala u stadu.</a:t>
            </a:r>
          </a:p>
          <a:p>
            <a:r>
              <a:rPr lang="bs-Latn-BA" b="1" dirty="0"/>
              <a:t>Tačna količina mlijeka</a:t>
            </a:r>
            <a:r>
              <a:rPr lang="bs-Latn-BA" dirty="0"/>
              <a:t> – Robot automatizovano i precizno mjeri proizvodnju za svaku kravu tokom svakog dana.</a:t>
            </a:r>
          </a:p>
          <a:p>
            <a:r>
              <a:rPr lang="bs-Latn-BA" b="1" dirty="0"/>
              <a:t>Kvalitet i sastav</a:t>
            </a:r>
            <a:r>
              <a:rPr lang="bs-Latn-BA" dirty="0"/>
              <a:t> </a:t>
            </a:r>
            <a:r>
              <a:rPr lang="en-AU" dirty="0" err="1">
                <a:solidFill>
                  <a:srgbClr val="FF0000"/>
                </a:solidFill>
              </a:rPr>
              <a:t>mlijeka</a:t>
            </a:r>
            <a:r>
              <a:rPr lang="bs-Latn-BA" dirty="0"/>
              <a:t>– Laboratorijskim ispitivanjem dobijamo tačne procente mliječne masti, proteina, laktoze, </a:t>
            </a:r>
            <a:r>
              <a:rPr lang="bs-Latn-BA" sz="1200" b="0" i="0" u="none" dirty="0">
                <a:solidFill>
                  <a:srgbClr val="475569"/>
                </a:solidFill>
                <a:latin typeface="Plus Jakarta Sans"/>
              </a:rPr>
              <a:t>broj somatskih ćelija i količinu ureee u mlijeku.</a:t>
            </a:r>
            <a:endParaRPr lang="bs-Latn-B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55455-240E-4CEF-81C5-1E4E6879D8A9}" type="slidenum">
              <a:rPr lang="bs-Latn-BA" smtClean="0"/>
              <a:t>2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077083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err="1"/>
              <a:t>Prilikom</a:t>
            </a:r>
            <a:r>
              <a:rPr lang="en-AU" dirty="0"/>
              <a:t> </a:t>
            </a:r>
            <a:r>
              <a:rPr lang="en-AU" dirty="0" err="1"/>
              <a:t>kontrole</a:t>
            </a:r>
            <a:r>
              <a:rPr lang="en-AU" dirty="0"/>
              <a:t> </a:t>
            </a:r>
            <a:r>
              <a:rPr lang="en-AU" dirty="0" err="1"/>
              <a:t>mlijecnosti</a:t>
            </a:r>
            <a:r>
              <a:rPr lang="en-AU" dirty="0"/>
              <a:t> </a:t>
            </a:r>
            <a:r>
              <a:rPr lang="bs-Latn-BA" dirty="0"/>
              <a:t>moramo se pridržavati ICAR</a:t>
            </a:r>
            <a:r>
              <a:rPr lang="en-AU" dirty="0"/>
              <a:t> </a:t>
            </a:r>
            <a:r>
              <a:rPr lang="en-AU" dirty="0" err="1"/>
              <a:t>ovih</a:t>
            </a:r>
            <a:r>
              <a:rPr lang="bs-Latn-BA" dirty="0"/>
              <a:t> standarda</a:t>
            </a:r>
            <a:r>
              <a:rPr lang="en-AU" dirty="0"/>
              <a:t> I </a:t>
            </a:r>
            <a:r>
              <a:rPr lang="en-AU" dirty="0" err="1"/>
              <a:t>procedura</a:t>
            </a:r>
            <a:r>
              <a:rPr lang="bs-Latn-BA" dirty="0"/>
              <a:t>. </a:t>
            </a:r>
            <a:endParaRPr lang="en-AU" dirty="0"/>
          </a:p>
          <a:p>
            <a:r>
              <a:rPr lang="bs-Latn-BA" dirty="0"/>
              <a:t>Robot tokom svake muže mora besprekorno zabilježiti tri ključne stvari:</a:t>
            </a:r>
          </a:p>
          <a:p>
            <a:r>
              <a:rPr lang="bs-Latn-BA" b="1" dirty="0"/>
              <a:t>Tačan broj krave</a:t>
            </a:r>
            <a:r>
              <a:rPr lang="bs-Latn-BA" dirty="0"/>
              <a:t>, koji se prepoznaje automatski preko senzora i ogrlice čim krava uđe u boks.</a:t>
            </a:r>
          </a:p>
          <a:p>
            <a:r>
              <a:rPr lang="bs-Latn-BA" b="1" dirty="0"/>
              <a:t>Tačno vrijeme muže i </a:t>
            </a:r>
            <a:r>
              <a:rPr lang="bs-Latn-BA" b="1" dirty="0">
                <a:solidFill>
                  <a:srgbClr val="FF0000"/>
                </a:solidFill>
              </a:rPr>
              <a:t>kilažu</a:t>
            </a:r>
            <a:r>
              <a:rPr lang="en-AU" b="1" dirty="0">
                <a:solidFill>
                  <a:srgbClr val="FF0000"/>
                </a:solidFill>
              </a:rPr>
              <a:t> </a:t>
            </a:r>
            <a:r>
              <a:rPr lang="en-AU" b="1" dirty="0" err="1">
                <a:solidFill>
                  <a:srgbClr val="FF0000"/>
                </a:solidFill>
              </a:rPr>
              <a:t>mlijeka</a:t>
            </a:r>
            <a:r>
              <a:rPr lang="bs-Latn-BA" dirty="0"/>
              <a:t>, odnosno </a:t>
            </a:r>
            <a:r>
              <a:rPr lang="en-AU" dirty="0" err="1"/>
              <a:t>pocetak</a:t>
            </a:r>
            <a:r>
              <a:rPr lang="en-AU" dirty="0"/>
              <a:t> I </a:t>
            </a:r>
            <a:r>
              <a:rPr lang="en-AU" dirty="0" err="1"/>
              <a:t>kraj</a:t>
            </a:r>
            <a:r>
              <a:rPr lang="bs-Latn-BA" dirty="0"/>
              <a:t> muže </a:t>
            </a:r>
            <a:r>
              <a:rPr lang="en-AU" dirty="0" err="1"/>
              <a:t>te</a:t>
            </a:r>
            <a:r>
              <a:rPr lang="bs-Latn-BA" dirty="0"/>
              <a:t> količinu </a:t>
            </a:r>
            <a:r>
              <a:rPr lang="en-AU" dirty="0" err="1"/>
              <a:t>mlijeka</a:t>
            </a:r>
            <a:r>
              <a:rPr lang="en-AU" dirty="0"/>
              <a:t> </a:t>
            </a:r>
            <a:r>
              <a:rPr lang="bs-Latn-BA" dirty="0"/>
              <a:t>u kilogramima.</a:t>
            </a:r>
          </a:p>
          <a:p>
            <a:r>
              <a:rPr lang="bs-Latn-BA" b="1" dirty="0"/>
              <a:t>Pravi uzorak u bočici</a:t>
            </a:r>
            <a:r>
              <a:rPr lang="bs-Latn-BA" dirty="0"/>
              <a:t>, što znači da uzeta bočica mora u potpunosti odgovarati toj konkretnoj kravi i toj muži.</a:t>
            </a:r>
          </a:p>
          <a:p>
            <a:endParaRPr lang="bs-Latn-B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55455-240E-4CEF-81C5-1E4E6879D8A9}" type="slidenum">
              <a:rPr lang="bs-Latn-BA" smtClean="0"/>
              <a:t>3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209345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Uspješna kontrola zahtijeva dobru pripremu farmera prije samog početka uzorkovanja. Priprema se dijeli u dva koraka:</a:t>
            </a:r>
          </a:p>
          <a:p>
            <a:r>
              <a:rPr lang="bs-Latn-BA" b="1" dirty="0"/>
              <a:t>Provjera stada:</a:t>
            </a:r>
            <a:r>
              <a:rPr lang="bs-Latn-BA" dirty="0"/>
              <a:t> Treba provjeriti da li sve krave imaju ispravne identifikacione ogrlice, odvojiti krave pod terapijom (antibiotici) i zabilježiti one koje su pred zasušenjem.</a:t>
            </a:r>
          </a:p>
          <a:p>
            <a:r>
              <a:rPr lang="bs-Latn-BA" b="1" dirty="0"/>
              <a:t>Priprema bočica:</a:t>
            </a:r>
            <a:r>
              <a:rPr lang="bs-Latn-BA" dirty="0"/>
              <a:t> Pripremiti dovoljan broj čistih i suvih bočica, provjeriti čistoću uređaja za uzorkovanje (uzorkivača) i na vrijeme dopunjavati bočice na robotu.</a:t>
            </a:r>
          </a:p>
          <a:p>
            <a:endParaRPr lang="bs-Latn-B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55455-240E-4CEF-81C5-1E4E6879D8A9}" type="slidenum">
              <a:rPr lang="bs-Latn-BA" smtClean="0"/>
              <a:t>4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23427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Sam proces uzimanja uzorka kroz robot odvija se automatski :</a:t>
            </a:r>
          </a:p>
          <a:p>
            <a:r>
              <a:rPr lang="bs-Latn-BA" b="1" dirty="0"/>
              <a:t>Ulazak krave:</a:t>
            </a:r>
            <a:r>
              <a:rPr lang="bs-Latn-BA" dirty="0"/>
              <a:t> Robot očitava identifikaciju i započinje mužu.</a:t>
            </a:r>
          </a:p>
          <a:p>
            <a:r>
              <a:rPr lang="bs-Latn-BA" b="1" dirty="0"/>
              <a:t>Mjerenje mlijeka:</a:t>
            </a:r>
            <a:r>
              <a:rPr lang="bs-Latn-BA" dirty="0"/>
              <a:t> Sistem kontinuirano bilježi količinu mlijeka ukupnoi početvrtima.</a:t>
            </a:r>
          </a:p>
          <a:p>
            <a:r>
              <a:rPr lang="bs-Latn-BA" b="1" dirty="0"/>
              <a:t>Miješanje i sipanje:</a:t>
            </a:r>
            <a:r>
              <a:rPr lang="bs-Latn-BA" dirty="0"/>
              <a:t> Po završetku muže, mlijeko se promiješa i automatski se sipa tačna količina u bočicu.</a:t>
            </a:r>
          </a:p>
          <a:p>
            <a:endParaRPr lang="bs-Latn-B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55455-240E-4CEF-81C5-1E4E6879D8A9}" type="slidenum">
              <a:rPr lang="bs-Latn-BA" smtClean="0"/>
              <a:t>5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36990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Kada je u pitanju magacin uzorkivača, važno je obratiti pažnju na slaganje bočica:</a:t>
            </a:r>
          </a:p>
          <a:p>
            <a:r>
              <a:rPr lang="bs-Latn-BA" dirty="0"/>
              <a:t>Bočice se redaju </a:t>
            </a:r>
            <a:r>
              <a:rPr lang="bs-Latn-BA" b="1" dirty="0"/>
              <a:t>strogim redoslijedom od broja 1 do 100</a:t>
            </a:r>
            <a:r>
              <a:rPr lang="bs-Latn-BA" dirty="0"/>
              <a:t>, red po red, bez preskakanja praznih mjesta.</a:t>
            </a:r>
          </a:p>
          <a:p>
            <a:r>
              <a:rPr lang="bs-Latn-BA" dirty="0"/>
              <a:t>Prva krava koja uđe na mužu dobija bočicu broj 1, sljedeća broj 2, i tako redom.</a:t>
            </a:r>
          </a:p>
          <a:p>
            <a:r>
              <a:rPr lang="bs-Latn-BA" dirty="0"/>
              <a:t>Kaseta mora pravilno i ravno leći u ležište robota, a sve bočice moraju biti suhe i sadržavati konzervans na dnu.</a:t>
            </a:r>
          </a:p>
          <a:p>
            <a:endParaRPr lang="bs-Latn-B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55455-240E-4CEF-81C5-1E4E6879D8A9}" type="slidenum">
              <a:rPr lang="bs-Latn-BA" smtClean="0"/>
              <a:t>6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614011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Prednost automatizacije je eliminacija ljudske greške. Proces spajanja krave i bočice ide ovako:</a:t>
            </a:r>
          </a:p>
          <a:p>
            <a:r>
              <a:rPr lang="bs-Latn-BA" dirty="0"/>
              <a:t>Senzor pročita ID ogrlicu čim krava uđe.</a:t>
            </a:r>
          </a:p>
          <a:p>
            <a:r>
              <a:rPr lang="bs-Latn-BA" dirty="0"/>
              <a:t>Uzorkivač se rotira i dodjeljuje tačnu poziciju (npr. Bočica #14).</a:t>
            </a:r>
          </a:p>
          <a:p>
            <a:r>
              <a:rPr lang="bs-Latn-BA" dirty="0"/>
              <a:t>Kompjuter pamti zapis: </a:t>
            </a:r>
            <a:r>
              <a:rPr lang="bs-Latn-BA" i="1" dirty="0"/>
              <a:t>Krava br. 1234 = Bočica br. 14</a:t>
            </a:r>
            <a:endParaRPr lang="bs-Latn-B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55455-240E-4CEF-81C5-1E4E6879D8A9}" type="slidenum">
              <a:rPr lang="bs-Latn-BA" smtClean="0"/>
              <a:t>7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103750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Prema ICAR standardima, postoje tri zvanične metode uzimanja uzoraka u robotskim sistemima:</a:t>
            </a:r>
          </a:p>
          <a:p>
            <a:r>
              <a:rPr lang="bs-Latn-BA" b="1" dirty="0"/>
              <a:t>Svaka muža u 24h:</a:t>
            </a:r>
            <a:r>
              <a:rPr lang="bs-Latn-BA" dirty="0"/>
              <a:t> Uzima se uzorak iz svake muže tokom dana (2 do 4 bočice po kravi) za potpun profil.</a:t>
            </a:r>
          </a:p>
          <a:p>
            <a:r>
              <a:rPr lang="bs-Latn-BA" b="1" dirty="0"/>
              <a:t>Jedna muža (najčešći metod):</a:t>
            </a:r>
            <a:r>
              <a:rPr lang="bs-Latn-BA" dirty="0"/>
              <a:t> Uzima se samo 1 uzorak, a kompjuter pomoću ICAR formula preračunava dnevni sastav masti i proteina.</a:t>
            </a:r>
          </a:p>
          <a:p>
            <a:r>
              <a:rPr lang="bs-Latn-BA" b="1" dirty="0"/>
              <a:t>Multiple sampling (zajednički uzorak):</a:t>
            </a:r>
            <a:r>
              <a:rPr lang="bs-Latn-BA" dirty="0"/>
              <a:t> Robot tokom 24h sipa mali dio mlijeka iz svake muže u istu bočicu.</a:t>
            </a:r>
          </a:p>
          <a:p>
            <a:endParaRPr lang="bs-Latn-B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55455-240E-4CEF-81C5-1E4E6879D8A9}" type="slidenum">
              <a:rPr lang="bs-Latn-BA" smtClean="0"/>
              <a:t>8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892649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Za laboratorijsku analizu potrebna je standardna količina mlijeka od </a:t>
            </a:r>
            <a:r>
              <a:rPr lang="bs-Latn-BA" b="1" dirty="0"/>
              <a:t>25 do 40 ml</a:t>
            </a:r>
            <a:r>
              <a:rPr lang="bs-Latn-BA" dirty="0"/>
              <a:t>. Bočica ne smije biti niti prazna niti napunjena do samog čepa.</a:t>
            </a:r>
          </a:p>
          <a:p>
            <a:r>
              <a:rPr lang="bs-Latn-BA" dirty="0"/>
              <a:t>Za farmera su ovdje ključne dvije stvari: mlijeko mora biti dobro izmiješano kako bi mast bila ravnomjerno raspoređena, a oprema mora biti čista jer prljave cjevčice daju netačne rezultate i prave problem u laboratoriji.</a:t>
            </a:r>
          </a:p>
          <a:p>
            <a:endParaRPr lang="bs-Latn-B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55455-240E-4CEF-81C5-1E4E6879D8A9}" type="slidenum">
              <a:rPr lang="bs-Latn-BA" smtClean="0"/>
              <a:t>9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6881645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U slučaju nesvakidašnjih situacija, pridržavajte se sljedećih pravila:Strogo je zabranjeno ručno dosipati mlijeko druge krave u praznu bočicu.</a:t>
            </a:r>
          </a:p>
          <a:p>
            <a:r>
              <a:rPr lang="bs-Latn-BA" dirty="0"/>
              <a:t>Upišite razlog u evidenciju (npr. nestalo bočica u kaseti).</a:t>
            </a:r>
          </a:p>
          <a:p>
            <a:r>
              <a:rPr lang="bs-Latn-BA" dirty="0"/>
              <a:t>Postupak uzorkovanja za tu kravu ponovite kod njenog sljedećeg ulaska u robot.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55455-240E-4CEF-81C5-1E4E6879D8A9}" type="slidenum">
              <a:rPr lang="bs-Latn-BA" smtClean="0"/>
              <a:t>10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774037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Da bi uzorak stigao ispravan do laboratorije:Odmah nakon uzimanja, bočice se odlažu na hladno i tamno mjesto (u frižider).</a:t>
            </a:r>
          </a:p>
          <a:p>
            <a:r>
              <a:rPr lang="bs-Latn-BA" dirty="0"/>
              <a:t>Konzervans (npr. Azidol ili bronopol) u bočici štiti mlijeko od kvarenja.</a:t>
            </a:r>
          </a:p>
          <a:p>
            <a:r>
              <a:rPr lang="bs-Latn-BA" dirty="0"/>
              <a:t>Uzorci se šalju na analizu u laboratorij najkasnije sljedećeg dana.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55455-240E-4CEF-81C5-1E4E6879D8A9}" type="slidenum">
              <a:rPr lang="bs-Latn-BA" smtClean="0"/>
              <a:t>11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042073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Kontrola mliječnosti nije samo administracija, već direktna korist za vođenje farme:</a:t>
            </a:r>
          </a:p>
          <a:p>
            <a:r>
              <a:rPr lang="bs-Latn-BA" dirty="0"/>
              <a:t>Zdravlje vimena: Broj somatskih ćelija (SSČ) otkriva subkliničke (skrivene) upale na vrijeme.</a:t>
            </a:r>
          </a:p>
          <a:p>
            <a:r>
              <a:rPr lang="bs-Latn-BA" dirty="0"/>
              <a:t>Pravilna ishrana: Parametri mliječne masti i proteina pokazuju da li je obrok izbalansiran i da li krave dobijaju dovoljno kvalitetne kabaste hrane.</a:t>
            </a:r>
          </a:p>
          <a:p>
            <a:r>
              <a:rPr lang="bs-Latn-BA" dirty="0"/>
              <a:t>O ovim temama ce nesto vise reci kolege u nastavku.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55455-240E-4CEF-81C5-1E4E6879D8A9}" type="slidenum">
              <a:rPr lang="bs-Latn-BA" smtClean="0"/>
              <a:t>12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8121636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s-Latn-BA" dirty="0"/>
              <a:t>Na kraju, želim naglasiti tri ključna preduslova za uspješnu primjenu robotske muže u kontroli mliječnosti.</a:t>
            </a:r>
          </a:p>
          <a:p>
            <a:r>
              <a:rPr lang="bs-Latn-BA" dirty="0"/>
              <a:t>Prvi je </a:t>
            </a:r>
            <a:r>
              <a:rPr lang="bs-Latn-BA" b="1" i="0" dirty="0"/>
              <a:t>redovno održavanje </a:t>
            </a:r>
            <a:r>
              <a:rPr lang="bs-Latn-BA" dirty="0"/>
              <a:t>opreme. Čist robot i ispravan sistem za uzorkovanje osnovni su preduslovi za dobijanje pouzdanih rezultata.</a:t>
            </a:r>
          </a:p>
          <a:p>
            <a:r>
              <a:rPr lang="bs-Latn-BA" dirty="0"/>
              <a:t>Drugi je </a:t>
            </a:r>
            <a:r>
              <a:rPr lang="bs-Latn-BA" b="1" dirty="0"/>
              <a:t>pouzdanost informacionog sistema</a:t>
            </a:r>
            <a:r>
              <a:rPr lang="bs-Latn-BA" dirty="0"/>
              <a:t>. Podaci moraju biti pravilno preneseni od robota, preko lokalnog računara, do baze podataka, kako bi se izbjegao gubitak ili pogrešno evidentiranje rezultata.</a:t>
            </a:r>
          </a:p>
          <a:p>
            <a:r>
              <a:rPr lang="bs-Latn-BA" dirty="0"/>
              <a:t>Treći, ali jednako važan preduslov, jeste </a:t>
            </a:r>
            <a:r>
              <a:rPr lang="bs-Latn-BA" b="1" dirty="0"/>
              <a:t>edukacija osoblja</a:t>
            </a:r>
            <a:r>
              <a:rPr lang="bs-Latn-BA" dirty="0"/>
              <a:t>. Nije dovoljno samo prikupiti podatke; potrebno ih je pravilno protumačiti i koristiti za donošenje konkretnih odluka o ishrani, zdravlju i upravljanju stadom.</a:t>
            </a:r>
          </a:p>
          <a:p>
            <a:r>
              <a:rPr lang="bs-Latn-BA" b="1" dirty="0"/>
              <a:t>Dakle, uspješna kontrola mliječnosti ne zavisi samo od tehnologije, već i od njenog pravilnog održavanja, pouzdanog upravljanja podacima i stručnosti ljudi koji te podatke koriste.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55455-240E-4CEF-81C5-1E4E6879D8A9}" type="slidenum">
              <a:rPr lang="bs-Latn-BA" smtClean="0"/>
              <a:t>14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99588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2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6200775"/>
            <a:ext cx="11125200" cy="352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33400" y="6200775"/>
            <a:ext cx="111252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0744200" y="6324600"/>
            <a:ext cx="914400" cy="228600"/>
          </a:xfrm>
          <a:prstGeom prst="roundRect">
            <a:avLst>
              <a:gd name="adj" fmla="val 50000"/>
            </a:avLst>
          </a:prstGeom>
          <a:solidFill>
            <a:srgbClr val="1C38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790575"/>
            <a:ext cx="4191000" cy="304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" y="447675"/>
            <a:ext cx="594393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38BDF8"/>
                </a:solidFill>
                <a:latin typeface="Space Grotesk"/>
              </a:rPr>
              <a:t>FEDERALNI ZAVOD ZA POLJOPRIVREDU SARAJEVO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6362700"/>
            <a:ext cx="334565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94A3B8"/>
                </a:solidFill>
                <a:latin typeface="Plus Jakarta Sans"/>
              </a:rPr>
              <a:t>Kontrola mliječnosti u sistemu robotske muže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58500" y="6362700"/>
            <a:ext cx="7810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38BDF8"/>
                </a:solidFill>
                <a:latin typeface="Plus Jakarta Sans"/>
              </a:rPr>
              <a:t>Slajd 1 od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2450" y="1838992"/>
            <a:ext cx="6980872" cy="92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22"/>
              </a:lnSpc>
            </a:pPr>
            <a:r>
              <a:rPr sz="3150" b="1" i="0" u="none" dirty="0" err="1">
                <a:solidFill>
                  <a:srgbClr val="FFFFFF"/>
                </a:solidFill>
                <a:latin typeface="Plus Jakarta Sans"/>
              </a:rPr>
              <a:t>Kontrola</a:t>
            </a:r>
            <a:r>
              <a:rPr sz="3150" b="1" i="0" u="none" dirty="0">
                <a:solidFill>
                  <a:srgbClr val="FFFFFF"/>
                </a:solidFill>
                <a:latin typeface="Plus Jakarta Sans"/>
              </a:rPr>
              <a:t> </a:t>
            </a:r>
            <a:r>
              <a:rPr sz="3150" b="1" i="0" u="none" dirty="0" err="1">
                <a:solidFill>
                  <a:srgbClr val="FFFFFF"/>
                </a:solidFill>
                <a:latin typeface="Plus Jakarta Sans"/>
              </a:rPr>
              <a:t>mliječnosti</a:t>
            </a:r>
            <a:r>
              <a:rPr sz="3150" b="1" i="0" u="none" dirty="0">
                <a:solidFill>
                  <a:srgbClr val="FFFFFF"/>
                </a:solidFill>
                <a:latin typeface="Plus Jakarta Sans"/>
              </a:rPr>
              <a:t> u </a:t>
            </a:r>
            <a:r>
              <a:rPr sz="3150" b="1" i="0" u="none" dirty="0" err="1">
                <a:solidFill>
                  <a:srgbClr val="FFFFFF"/>
                </a:solidFill>
                <a:latin typeface="Plus Jakarta Sans"/>
              </a:rPr>
              <a:t>sistemima</a:t>
            </a:r>
            <a:r>
              <a:rPr sz="3150" b="1" i="0" u="none" dirty="0">
                <a:solidFill>
                  <a:srgbClr val="FFFFFF"/>
                </a:solidFill>
                <a:latin typeface="Plus Jakarta Sans"/>
              </a:rPr>
              <a:t> </a:t>
            </a:r>
            <a:r>
              <a:rPr sz="3150" b="1" i="0" u="none" dirty="0" err="1">
                <a:solidFill>
                  <a:srgbClr val="FFFFFF"/>
                </a:solidFill>
                <a:latin typeface="Plus Jakarta Sans"/>
              </a:rPr>
              <a:t>robotske</a:t>
            </a:r>
            <a:r>
              <a:rPr sz="3150" b="1" i="0" u="none" dirty="0">
                <a:solidFill>
                  <a:srgbClr val="FFFFFF"/>
                </a:solidFill>
                <a:latin typeface="Plus Jakarta Sans"/>
              </a:rPr>
              <a:t> </a:t>
            </a:r>
            <a:r>
              <a:rPr sz="3150" b="1" i="0" u="none" dirty="0" err="1">
                <a:solidFill>
                  <a:srgbClr val="FFFFFF"/>
                </a:solidFill>
                <a:latin typeface="Plus Jakarta Sans"/>
              </a:rPr>
              <a:t>muže</a:t>
            </a:r>
            <a:endParaRPr sz="3150" b="1" i="0" u="none" dirty="0">
              <a:solidFill>
                <a:srgbClr val="FFFFFF"/>
              </a:solidFill>
              <a:latin typeface="Plus Jakarta San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535FD39-D5A7-4EB7-89D6-FA526143B34E}"/>
              </a:ext>
            </a:extLst>
          </p:cNvPr>
          <p:cNvGrpSpPr/>
          <p:nvPr/>
        </p:nvGrpSpPr>
        <p:grpSpPr>
          <a:xfrm>
            <a:off x="0" y="4590403"/>
            <a:ext cx="12192000" cy="1305572"/>
            <a:chOff x="0" y="4590403"/>
            <a:chExt cx="12192000" cy="1477022"/>
          </a:xfrm>
        </p:grpSpPr>
        <p:pic>
          <p:nvPicPr>
            <p:cNvPr id="2" name="Picture 1" descr="imag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4590403"/>
              <a:ext cx="12192000" cy="1477022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695324" y="5188866"/>
              <a:ext cx="7989093" cy="18097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125" b="1" i="0" u="none" dirty="0" err="1">
                  <a:solidFill>
                    <a:srgbClr val="FFFFFF"/>
                  </a:solidFill>
                  <a:latin typeface="Plus Jakarta Sans"/>
                </a:rPr>
                <a:t>mr.</a:t>
              </a:r>
              <a:r>
                <a:rPr sz="1125" b="1" i="0" u="none" dirty="0">
                  <a:solidFill>
                    <a:srgbClr val="FFFFFF"/>
                  </a:solidFill>
                  <a:latin typeface="Plus Jakarta Sans"/>
                </a:rPr>
                <a:t> sc. Sabahudin Tahmaz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95325" y="5486400"/>
              <a:ext cx="7989093" cy="1524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975" b="0" i="0" u="none" dirty="0">
                  <a:solidFill>
                    <a:srgbClr val="64748B"/>
                  </a:solidFill>
                  <a:latin typeface="Plus Jakarta Sans"/>
                </a:rPr>
                <a:t>Sarajevo, 2026. </a:t>
              </a:r>
              <a:r>
                <a:rPr sz="975" b="0" i="0" u="none" dirty="0" err="1">
                  <a:solidFill>
                    <a:srgbClr val="64748B"/>
                  </a:solidFill>
                  <a:latin typeface="Plus Jakarta Sans"/>
                </a:rPr>
                <a:t>godine</a:t>
              </a:r>
              <a:endParaRPr sz="975" b="0" i="0" u="none" dirty="0">
                <a:solidFill>
                  <a:srgbClr val="64748B"/>
                </a:solidFill>
                <a:latin typeface="Plus Jakarta Sans"/>
              </a:endParaRPr>
            </a:p>
          </p:txBody>
        </p:sp>
      </p:grpSp>
      <p:pic>
        <p:nvPicPr>
          <p:cNvPr id="18" name="Picture 17" descr="image.png">
            <a:extLst>
              <a:ext uri="{FF2B5EF4-FFF2-40B4-BE49-F238E27FC236}">
                <a16:creationId xmlns:a16="http://schemas.microsoft.com/office/drawing/2014/main" id="{314363BE-421B-4579-BDDB-542BD5D04E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5880" y="773935"/>
            <a:ext cx="4691332" cy="340444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82FE361-3681-4790-8A66-81A752C691D6}"/>
              </a:ext>
            </a:extLst>
          </p:cNvPr>
          <p:cNvSpPr txBox="1"/>
          <p:nvPr/>
        </p:nvSpPr>
        <p:spPr>
          <a:xfrm>
            <a:off x="9677474" y="4515382"/>
            <a:ext cx="1962076" cy="15004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bs-Latn-BA" sz="975" b="0" i="0" u="none" dirty="0">
                <a:solidFill>
                  <a:srgbClr val="64748B"/>
                </a:solidFill>
                <a:latin typeface="Plus Jakarta Sans"/>
              </a:rPr>
              <a:t>Reference: ICAR; Prirucnik HAPIH </a:t>
            </a:r>
            <a:endParaRPr sz="975" b="0" i="0" u="none" dirty="0">
              <a:solidFill>
                <a:srgbClr val="64748B"/>
              </a:solidFill>
              <a:latin typeface="Plus Jakarta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200775"/>
            <a:ext cx="11125200" cy="352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33400" y="6200775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715625" y="6324600"/>
            <a:ext cx="942975" cy="2286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3400" y="2923133"/>
            <a:ext cx="3594050" cy="1529655"/>
          </a:xfrm>
          <a:prstGeom prst="roundRect">
            <a:avLst>
              <a:gd name="adj" fmla="val 871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6" name="Rounded Rectangle 5"/>
          <p:cNvSpPr/>
          <p:nvPr/>
        </p:nvSpPr>
        <p:spPr>
          <a:xfrm>
            <a:off x="4298900" y="2923133"/>
            <a:ext cx="3594050" cy="1529655"/>
          </a:xfrm>
          <a:prstGeom prst="roundRect">
            <a:avLst>
              <a:gd name="adj" fmla="val 871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7" name="Rounded Rectangle 6"/>
          <p:cNvSpPr/>
          <p:nvPr/>
        </p:nvSpPr>
        <p:spPr>
          <a:xfrm>
            <a:off x="8064400" y="2923133"/>
            <a:ext cx="3594050" cy="1529655"/>
          </a:xfrm>
          <a:prstGeom prst="roundRect">
            <a:avLst>
              <a:gd name="adj" fmla="val 871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" y="3123158"/>
            <a:ext cx="381000" cy="3810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8925" y="3123158"/>
            <a:ext cx="381000" cy="3810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425" y="3123158"/>
            <a:ext cx="381000" cy="3810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387" y="3227933"/>
            <a:ext cx="219075" cy="1714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3700" y="3227933"/>
            <a:ext cx="171450" cy="1714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8725" y="3227933"/>
            <a:ext cx="152400" cy="1714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33400" y="619125"/>
            <a:ext cx="11658600" cy="3199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2100" b="1" i="0" u="none">
                <a:solidFill>
                  <a:srgbClr val="0F172A"/>
                </a:solidFill>
                <a:latin typeface="Plus Jakarta Sans"/>
              </a:rPr>
              <a:t>1. Zašto radimo kontrolu mliječnosti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977205"/>
            <a:ext cx="11658600" cy="1980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Tri glavna razloga zašto je važno tačno uzimanje uzoraka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6362700"/>
            <a:ext cx="334565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64748B"/>
                </a:solidFill>
                <a:latin typeface="Plus Jakarta Sans"/>
              </a:rPr>
              <a:t>Kontrola mliječnosti u sistemu robotske muže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9925" y="6362700"/>
            <a:ext cx="8096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2563EB"/>
                </a:solidFill>
                <a:latin typeface="Plus Jakarta Sans"/>
              </a:rPr>
              <a:t>Slajd 2 od 15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3425" y="3580358"/>
            <a:ext cx="1987724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0F172A"/>
                </a:solidFill>
                <a:latin typeface="Plus Jakarta Sans"/>
              </a:rPr>
              <a:t>Praćenje zdravlja krava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3425" y="3866108"/>
            <a:ext cx="3289250" cy="3866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400" b="0" i="0" u="none">
                <a:solidFill>
                  <a:srgbClr val="475569"/>
                </a:solidFill>
                <a:latin typeface="Plus Jakarta Sans"/>
              </a:rPr>
              <a:t>Uzorak mlijeka pokazuje stanje vimena i rano otkriva upale u stadu.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98925" y="3580358"/>
            <a:ext cx="187871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0F172A"/>
                </a:solidFill>
                <a:latin typeface="Plus Jakarta Sans"/>
              </a:rPr>
              <a:t>Tačna količina mlijeka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8925" y="3866108"/>
            <a:ext cx="3289250" cy="3866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400" b="0" i="0" u="none">
                <a:solidFill>
                  <a:srgbClr val="475569"/>
                </a:solidFill>
                <a:latin typeface="Plus Jakarta Sans"/>
              </a:rPr>
              <a:t>Robot tačno mjeri koliko svaka krava daje mlijeka tokom svakog dana.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64425" y="3580358"/>
            <a:ext cx="3927574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Plus Jakarta Sans"/>
              </a:rPr>
              <a:t>Kvalitet i sastav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64425" y="3866108"/>
            <a:ext cx="3289250" cy="5770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Laboratorija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mjeri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procenat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masti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proteina</a:t>
            </a:r>
            <a:r>
              <a:rPr lang="bs-Latn-BA" sz="1400" b="0" i="0" u="none" dirty="0">
                <a:solidFill>
                  <a:srgbClr val="475569"/>
                </a:solidFill>
                <a:latin typeface="Plus Jakarta Sans"/>
              </a:rPr>
              <a:t>, laktoze,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broj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lang="bs-Latn-BA" sz="1400" b="0" i="0" u="none" dirty="0">
                <a:solidFill>
                  <a:srgbClr val="475569"/>
                </a:solidFill>
                <a:latin typeface="Plus Jakarta Sans"/>
              </a:rPr>
              <a:t>somatskih ćelija i količinu ureee u mlijeku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200775"/>
            <a:ext cx="11125200" cy="352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33400" y="6200775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715625" y="6324600"/>
            <a:ext cx="942975" cy="2286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3400" y="2749748"/>
            <a:ext cx="6538019" cy="561975"/>
          </a:xfrm>
          <a:prstGeom prst="roundRect">
            <a:avLst>
              <a:gd name="adj" fmla="val 1355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33400" y="3406973"/>
            <a:ext cx="6538019" cy="561975"/>
          </a:xfrm>
          <a:prstGeom prst="roundRect">
            <a:avLst>
              <a:gd name="adj" fmla="val 1355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33400" y="4064198"/>
            <a:ext cx="6538019" cy="561975"/>
          </a:xfrm>
          <a:prstGeom prst="roundRect">
            <a:avLst>
              <a:gd name="adj" fmla="val 1355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319069" y="1470776"/>
            <a:ext cx="4320482" cy="3388900"/>
          </a:xfrm>
          <a:prstGeom prst="roundRect">
            <a:avLst>
              <a:gd name="adj" fmla="val 2622"/>
            </a:avLst>
          </a:prstGeom>
          <a:solidFill>
            <a:srgbClr val="F1F5F9"/>
          </a:solidFill>
          <a:ln w="1905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33400" y="2749748"/>
            <a:ext cx="38100" cy="5619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33400" y="3406973"/>
            <a:ext cx="38100" cy="5619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33400" y="4064198"/>
            <a:ext cx="38100" cy="561975"/>
          </a:xfrm>
          <a:prstGeom prst="rect">
            <a:avLst/>
          </a:prstGeom>
          <a:solidFill>
            <a:srgbClr val="0891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909" y="3421260"/>
            <a:ext cx="304800" cy="3048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" y="2892623"/>
            <a:ext cx="123825" cy="1428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" y="3549848"/>
            <a:ext cx="142875" cy="1428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00" y="4207073"/>
            <a:ext cx="142875" cy="14287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3400" y="619125"/>
            <a:ext cx="11658600" cy="3199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2100" b="1" i="0" u="none">
                <a:solidFill>
                  <a:srgbClr val="0F172A"/>
                </a:solidFill>
                <a:latin typeface="Plus Jakarta Sans"/>
              </a:rPr>
              <a:t>2. Osnovna pravila kontrole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" y="977205"/>
            <a:ext cx="4845878" cy="18646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1200" b="0" i="0" u="none" dirty="0" err="1">
                <a:solidFill>
                  <a:srgbClr val="64748B"/>
                </a:solidFill>
                <a:latin typeface="Plus Jakarta Sans"/>
              </a:rPr>
              <a:t>Šta</a:t>
            </a:r>
            <a:r>
              <a:rPr sz="1200" b="0" i="0" u="none" dirty="0">
                <a:solidFill>
                  <a:srgbClr val="64748B"/>
                </a:solidFill>
                <a:latin typeface="Plus Jakarta Sans"/>
              </a:rPr>
              <a:t> robot mora </a:t>
            </a:r>
            <a:r>
              <a:rPr sz="1200" b="0" i="0" u="none" dirty="0" err="1">
                <a:solidFill>
                  <a:srgbClr val="64748B"/>
                </a:solidFill>
                <a:latin typeface="Plus Jakarta Sans"/>
              </a:rPr>
              <a:t>tačno</a:t>
            </a:r>
            <a:r>
              <a:rPr sz="12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64748B"/>
                </a:solidFill>
                <a:latin typeface="Plus Jakarta Sans"/>
              </a:rPr>
              <a:t>zabilježiti</a:t>
            </a:r>
            <a:r>
              <a:rPr sz="12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64748B"/>
                </a:solidFill>
                <a:latin typeface="Plus Jakarta Sans"/>
              </a:rPr>
              <a:t>tokom</a:t>
            </a:r>
            <a:r>
              <a:rPr sz="12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64748B"/>
                </a:solidFill>
                <a:latin typeface="Plus Jakarta Sans"/>
              </a:rPr>
              <a:t>svake</a:t>
            </a:r>
            <a:r>
              <a:rPr sz="12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64748B"/>
                </a:solidFill>
                <a:latin typeface="Plus Jakarta Sans"/>
              </a:rPr>
              <a:t>muže</a:t>
            </a:r>
            <a:r>
              <a:rPr lang="bs-Latn-BA" sz="1200" b="0" i="0" u="none" dirty="0">
                <a:solidFill>
                  <a:srgbClr val="64748B"/>
                </a:solidFill>
                <a:latin typeface="Plus Jakarta Sans"/>
              </a:rPr>
              <a:t>, ICAR procedure</a:t>
            </a:r>
            <a:endParaRPr sz="1200" b="0" i="0" u="none" dirty="0">
              <a:solidFill>
                <a:srgbClr val="64748B"/>
              </a:solidFill>
              <a:latin typeface="Plus Jakarta San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3400" y="6362700"/>
            <a:ext cx="334565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64748B"/>
                </a:solidFill>
                <a:latin typeface="Plus Jakarta Sans"/>
              </a:rPr>
              <a:t>Kontrola mliječnosti u sistemu robotske muže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29925" y="6362700"/>
            <a:ext cx="8096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2563EB"/>
                </a:solidFill>
                <a:latin typeface="Plus Jakarta Sans"/>
              </a:rPr>
              <a:t>Slajd 3 od 15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3900" y="2864048"/>
            <a:ext cx="8131094" cy="180975"/>
          </a:xfrm>
          <a:prstGeom prst="rect">
            <a:avLst/>
          </a:prstGeom>
          <a:noFill/>
        </p:spPr>
        <p:txBody>
          <a:bodyPr wrap="none" lIns="200025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F172A"/>
                </a:solidFill>
                <a:latin typeface="Plus Jakarta Sans"/>
              </a:rPr>
              <a:t>Tačan broj krave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3900" y="3045023"/>
            <a:ext cx="774389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lus Jakarta Sans"/>
              </a:rPr>
              <a:t>Robot prepoznaje kravu preko ogrlice ili markice čim uđe na mužu.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3900" y="3521273"/>
            <a:ext cx="8131094" cy="180975"/>
          </a:xfrm>
          <a:prstGeom prst="rect">
            <a:avLst/>
          </a:prstGeom>
          <a:noFill/>
        </p:spPr>
        <p:txBody>
          <a:bodyPr wrap="none" lIns="219075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F172A"/>
                </a:solidFill>
                <a:latin typeface="Plus Jakarta Sans"/>
              </a:rPr>
              <a:t>Tačno vrijeme i kilaža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3900" y="3702248"/>
            <a:ext cx="774389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lus Jakarta Sans"/>
              </a:rPr>
              <a:t>Sistem bilježi tačan sat muže i koliko je kilograma mlijeka krava dala.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3900" y="4178498"/>
            <a:ext cx="8131094" cy="180975"/>
          </a:xfrm>
          <a:prstGeom prst="rect">
            <a:avLst/>
          </a:prstGeom>
          <a:noFill/>
        </p:spPr>
        <p:txBody>
          <a:bodyPr wrap="none" lIns="219075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F172A"/>
                </a:solidFill>
                <a:latin typeface="Plus Jakarta Sans"/>
              </a:rPr>
              <a:t>Pravi uzorak u bočici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3900" y="4359473"/>
            <a:ext cx="774389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lus Jakarta Sans"/>
              </a:rPr>
              <a:t>Bočica mora odgovarati toj kravi i toj konkretnoj muži.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00019" y="3802260"/>
            <a:ext cx="435858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75" b="0" i="0" u="none">
                <a:solidFill>
                  <a:srgbClr val="64748B"/>
                </a:solidFill>
                <a:latin typeface="Plus Jakarta Sans"/>
              </a:rPr>
              <a:t>[ Ovdje ubacite vašu sliku display-a robota ili markice krave ]</a:t>
            </a:r>
          </a:p>
        </p:txBody>
      </p:sp>
      <p:pic>
        <p:nvPicPr>
          <p:cNvPr id="28" name="Picture 27" descr="搾乳ロボットVMS V300導入事例：有限会社ビックグリーン増幌 様">
            <a:extLst>
              <a:ext uri="{FF2B5EF4-FFF2-40B4-BE49-F238E27FC236}">
                <a16:creationId xmlns:a16="http://schemas.microsoft.com/office/drawing/2014/main" id="{B8BB1723-26AF-4170-BD75-FBE39F8C3B3C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019" y="1470776"/>
            <a:ext cx="4339531" cy="3388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200775"/>
            <a:ext cx="11125200" cy="352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33400" y="6200775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706100" y="6324600"/>
            <a:ext cx="952500" cy="2286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3400" y="3035498"/>
            <a:ext cx="5467350" cy="1304925"/>
          </a:xfrm>
          <a:prstGeom prst="roundRect">
            <a:avLst>
              <a:gd name="adj" fmla="val 875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191250" y="3035498"/>
            <a:ext cx="5467350" cy="1304925"/>
          </a:xfrm>
          <a:prstGeom prst="roundRect">
            <a:avLst>
              <a:gd name="adj" fmla="val 875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" y="3264098"/>
            <a:ext cx="152400" cy="1524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275" y="3264098"/>
            <a:ext cx="190500" cy="152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3400" y="619125"/>
            <a:ext cx="11658600" cy="3199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2100" b="1" i="0" u="none">
                <a:solidFill>
                  <a:srgbClr val="0F172A"/>
                </a:solidFill>
                <a:latin typeface="Plus Jakarta Sans"/>
              </a:rPr>
              <a:t>3. Šta farmer treba pripremiti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977205"/>
            <a:ext cx="11658600" cy="1980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Koraci prije samog početka uzimanja uzoraka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6362700"/>
            <a:ext cx="334565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64748B"/>
                </a:solidFill>
                <a:latin typeface="Plus Jakarta Sans"/>
              </a:rPr>
              <a:t>Kontrola mliječnosti u sistemu robotske muže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20400" y="6362700"/>
            <a:ext cx="8191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2563EB"/>
                </a:solidFill>
                <a:latin typeface="Plus Jakarta Sans"/>
              </a:rPr>
              <a:t>Slajd 4 od 15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3425" y="3235523"/>
            <a:ext cx="6650831" cy="200025"/>
          </a:xfrm>
          <a:prstGeom prst="rect">
            <a:avLst/>
          </a:prstGeom>
          <a:noFill/>
        </p:spPr>
        <p:txBody>
          <a:bodyPr wrap="none" lIns="20955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Provjera stada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91275" y="3235523"/>
            <a:ext cx="5800725" cy="200025"/>
          </a:xfrm>
          <a:prstGeom prst="rect">
            <a:avLst/>
          </a:prstGeom>
          <a:noFill/>
        </p:spPr>
        <p:txBody>
          <a:bodyPr wrap="none" lIns="24765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Čiste bočice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3425" y="3530798"/>
            <a:ext cx="63341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lus Jakarta Sans"/>
              </a:rPr>
              <a:t>• Provjeriti da li sve krave imaju ispravne ogrlice.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3425" y="3759398"/>
            <a:ext cx="63341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lus Jakarta Sans"/>
              </a:rPr>
              <a:t>• Odvojiti krave koje se liječe antibiotikom.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3425" y="3987998"/>
            <a:ext cx="63341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lus Jakarta Sans"/>
              </a:rPr>
              <a:t>• Zabilježiti krave koje su pred zasušenjem.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91275" y="3530798"/>
            <a:ext cx="58007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lus Jakarta Sans"/>
              </a:rPr>
              <a:t>• Pripremiti dovoljan broj čistih i suvih bočica.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91275" y="3759398"/>
            <a:ext cx="58007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lus Jakarta Sans"/>
              </a:rPr>
              <a:t>• Provjeriti da li je uređaj za uzorkovanje čist.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91275" y="3987998"/>
            <a:ext cx="58007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lus Jakarta Sans"/>
              </a:rPr>
              <a:t>• Dopuniti bočice na robotu na vrijeme.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DeLaval stellt schnelleres, intelligenteres Robotermodell mit geräumigerer Melkbox vor - DeLaval">
            <a:extLst>
              <a:ext uri="{FF2B5EF4-FFF2-40B4-BE49-F238E27FC236}">
                <a16:creationId xmlns:a16="http://schemas.microsoft.com/office/drawing/2014/main" id="{574B7263-029E-47BE-B3F4-6D6A725DE5EC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2" t="10815" r="11990" b="17382"/>
          <a:stretch/>
        </p:blipFill>
        <p:spPr bwMode="auto">
          <a:xfrm>
            <a:off x="7786762" y="437802"/>
            <a:ext cx="2678810" cy="155082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533400" y="6200775"/>
            <a:ext cx="11125200" cy="352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33400" y="6200775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715625" y="6324600"/>
            <a:ext cx="942975" cy="2286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3400" y="2402085"/>
            <a:ext cx="5562600" cy="685800"/>
          </a:xfrm>
          <a:prstGeom prst="roundRect">
            <a:avLst>
              <a:gd name="adj" fmla="val 1111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33400" y="3183135"/>
            <a:ext cx="5562600" cy="533400"/>
          </a:xfrm>
          <a:prstGeom prst="roundRect">
            <a:avLst>
              <a:gd name="adj" fmla="val 1428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33400" y="3811785"/>
            <a:ext cx="5562600" cy="533400"/>
          </a:xfrm>
          <a:prstGeom prst="roundRect">
            <a:avLst>
              <a:gd name="adj" fmla="val 1428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33400" y="2402085"/>
            <a:ext cx="38100" cy="685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33400" y="3183135"/>
            <a:ext cx="38100" cy="5334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33400" y="3811785"/>
            <a:ext cx="38100" cy="533400"/>
          </a:xfrm>
          <a:prstGeom prst="rect">
            <a:avLst/>
          </a:prstGeom>
          <a:solidFill>
            <a:srgbClr val="0891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2525910"/>
            <a:ext cx="152400" cy="1333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3306960"/>
            <a:ext cx="171450" cy="1333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850" y="3935610"/>
            <a:ext cx="133350" cy="1333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33400" y="619125"/>
            <a:ext cx="11658600" cy="3199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2100" b="1" i="0" u="none">
                <a:solidFill>
                  <a:srgbClr val="0F172A"/>
                </a:solidFill>
                <a:latin typeface="Plus Jakarta Sans"/>
              </a:rPr>
              <a:t>4. Kako robot uzima uzorak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3400" y="977205"/>
            <a:ext cx="2944717" cy="18646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lang="en-AU" sz="1200" dirty="0">
                <a:solidFill>
                  <a:srgbClr val="64748B"/>
                </a:solidFill>
                <a:latin typeface="Plus Jakarta Sans"/>
              </a:rPr>
              <a:t>Tri </a:t>
            </a:r>
            <a:r>
              <a:rPr lang="bs-Latn-BA" sz="1200" dirty="0">
                <a:solidFill>
                  <a:srgbClr val="64748B"/>
                </a:solidFill>
                <a:latin typeface="Plus Jakarta Sans"/>
              </a:rPr>
              <a:t>j</a:t>
            </a:r>
            <a:r>
              <a:rPr sz="1200" b="0" i="0" u="none" dirty="0" err="1">
                <a:solidFill>
                  <a:srgbClr val="64748B"/>
                </a:solidFill>
                <a:latin typeface="Plus Jakarta Sans"/>
              </a:rPr>
              <a:t>ednostavna</a:t>
            </a:r>
            <a:r>
              <a:rPr sz="12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64748B"/>
                </a:solidFill>
                <a:latin typeface="Plus Jakarta Sans"/>
              </a:rPr>
              <a:t>koraka</a:t>
            </a:r>
            <a:r>
              <a:rPr sz="12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64748B"/>
                </a:solidFill>
                <a:latin typeface="Plus Jakarta Sans"/>
              </a:rPr>
              <a:t>tokom</a:t>
            </a:r>
            <a:r>
              <a:rPr sz="12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64748B"/>
                </a:solidFill>
                <a:latin typeface="Plus Jakarta Sans"/>
              </a:rPr>
              <a:t>muže</a:t>
            </a:r>
            <a:r>
              <a:rPr sz="1200" b="0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64748B"/>
                </a:solidFill>
                <a:latin typeface="Plus Jakarta Sans"/>
              </a:rPr>
              <a:t>krave</a:t>
            </a:r>
            <a:endParaRPr sz="1200" b="0" i="0" u="none" dirty="0">
              <a:solidFill>
                <a:srgbClr val="64748B"/>
              </a:solidFill>
              <a:latin typeface="Plus Jakarta San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3400" y="6362700"/>
            <a:ext cx="334565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64748B"/>
                </a:solidFill>
                <a:latin typeface="Plus Jakarta Sans"/>
              </a:rPr>
              <a:t>Kontrola mliječnosti u sistemu robotske muže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29925" y="6362700"/>
            <a:ext cx="8096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2563EB"/>
                </a:solidFill>
                <a:latin typeface="Plus Jakarta Sans"/>
              </a:rPr>
              <a:t>Slajd 5 od 15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4850" y="2497335"/>
            <a:ext cx="1474763" cy="215444"/>
          </a:xfrm>
          <a:prstGeom prst="rect">
            <a:avLst/>
          </a:prstGeom>
          <a:noFill/>
        </p:spPr>
        <p:txBody>
          <a:bodyPr wrap="none" lIns="20955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1.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Ulazak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krave</a:t>
            </a:r>
            <a:endParaRPr sz="14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4850" y="2687835"/>
            <a:ext cx="5729769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Kada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krava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uđe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u robot za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mužu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,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sistem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automatski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očitava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njenu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identifikaciju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.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Nakon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prepoznavanja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počinje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muža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4850" y="3278385"/>
            <a:ext cx="5213065" cy="215444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0F172A"/>
                </a:solidFill>
                <a:latin typeface="Plus Jakarta Sans"/>
              </a:rPr>
              <a:t>2.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Mjerenje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mlijeka</a:t>
            </a:r>
            <a:endParaRPr sz="14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4850" y="3468885"/>
            <a:ext cx="7819987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lus Jakarta Sans"/>
              </a:rPr>
              <a:t>Tokom muže robot stalno mjeri i bilježi količinu davanog mlijeka.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4850" y="3907035"/>
            <a:ext cx="2753689" cy="215444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0F172A"/>
                </a:solidFill>
                <a:latin typeface="Plus Jakarta Sans"/>
              </a:rPr>
              <a:t>3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.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Miješanje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i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sipanje</a:t>
            </a:r>
            <a:endParaRPr sz="14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04851" y="4097534"/>
            <a:ext cx="5562600" cy="1500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Nakon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muže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sistem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promiješa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mlijeko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i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automatski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naspe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tačnu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količinu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u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bočicu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za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uzorak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E0054FC-FE20-497A-A0E7-D1A00CA2C4A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300" t="18527" r="4756" b="38063"/>
          <a:stretch/>
        </p:blipFill>
        <p:spPr>
          <a:xfrm>
            <a:off x="8103845" y="2190045"/>
            <a:ext cx="2044644" cy="1497989"/>
          </a:xfrm>
          <a:prstGeom prst="rect">
            <a:avLst/>
          </a:prstGeom>
        </p:spPr>
      </p:pic>
      <p:pic>
        <p:nvPicPr>
          <p:cNvPr id="2050" name="Picture 2" descr="https://www.delaval.com/globalassets/inriverresources/images/i/insight-v300-product2.jpg?w=395&amp;h=296">
            <a:extLst>
              <a:ext uri="{FF2B5EF4-FFF2-40B4-BE49-F238E27FC236}">
                <a16:creationId xmlns:a16="http://schemas.microsoft.com/office/drawing/2014/main" id="{462D3FE3-715F-4BD7-AF77-B30AD1C9A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874" y="4028317"/>
            <a:ext cx="1933042" cy="144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200775"/>
            <a:ext cx="11125200" cy="352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33400" y="6200775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715625" y="6324600"/>
            <a:ext cx="942975" cy="2286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3400" y="2502098"/>
            <a:ext cx="6560790" cy="714375"/>
          </a:xfrm>
          <a:prstGeom prst="roundRect">
            <a:avLst>
              <a:gd name="adj" fmla="val 1066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33400" y="3330773"/>
            <a:ext cx="6560790" cy="714375"/>
          </a:xfrm>
          <a:prstGeom prst="roundRect">
            <a:avLst>
              <a:gd name="adj" fmla="val 1066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33400" y="4159448"/>
            <a:ext cx="6560790" cy="714375"/>
          </a:xfrm>
          <a:prstGeom prst="roundRect">
            <a:avLst>
              <a:gd name="adj" fmla="val 10666"/>
            </a:avLst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33400" y="2502098"/>
            <a:ext cx="38100" cy="7143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33400" y="3330773"/>
            <a:ext cx="38100" cy="7143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33400" y="4159448"/>
            <a:ext cx="38100" cy="714375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644973"/>
            <a:ext cx="123825" cy="1428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473648"/>
            <a:ext cx="161925" cy="1428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4302323"/>
            <a:ext cx="142875" cy="14287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3400" y="619125"/>
            <a:ext cx="6349495" cy="32060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5.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Kako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 se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redaju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bočice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 u ka</a:t>
            </a:r>
            <a:r>
              <a:rPr lang="bs-Latn-BA" sz="2100" b="1" i="0" u="none" dirty="0">
                <a:solidFill>
                  <a:srgbClr val="0F172A"/>
                </a:solidFill>
                <a:latin typeface="Plus Jakarta Sans"/>
              </a:rPr>
              <a:t>š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etu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 (100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komada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" y="977205"/>
            <a:ext cx="11658600" cy="1980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Pravilan redoslijed slaganja bočica u magacin uzorkivača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6362700"/>
            <a:ext cx="334565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64748B"/>
                </a:solidFill>
                <a:latin typeface="Plus Jakarta Sans"/>
              </a:rPr>
              <a:t>Kontrola mliječnosti u sistemu robotske muže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29925" y="6362700"/>
            <a:ext cx="8096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2563EB"/>
                </a:solidFill>
                <a:latin typeface="Plus Jakarta Sans"/>
              </a:rPr>
              <a:t>Slajd 6 od 15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2616398"/>
            <a:ext cx="3670877" cy="215444"/>
          </a:xfrm>
          <a:prstGeom prst="rect">
            <a:avLst/>
          </a:prstGeom>
          <a:noFill/>
        </p:spPr>
        <p:txBody>
          <a:bodyPr wrap="none" lIns="200025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Tačan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redoslijed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po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brojevima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(1 do 100)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2797373"/>
            <a:ext cx="638934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lus Jakarta Sans"/>
              </a:rPr>
              <a:t>Kaseta sadrži tačno 100 mjesta za bočice. Bočice se redaju po redu od broja 1 do 100 po redovima bez preskakanja mjesta.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3445073"/>
            <a:ext cx="2712281" cy="215444"/>
          </a:xfrm>
          <a:prstGeom prst="rect">
            <a:avLst/>
          </a:prstGeom>
          <a:noFill/>
        </p:spPr>
        <p:txBody>
          <a:bodyPr wrap="none" lIns="238125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Prva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krava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ide u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bočicu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broj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3626048"/>
            <a:ext cx="638934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lus Jakarta Sans"/>
              </a:rPr>
              <a:t>Prva krava koja uđe na mužu dobija bočicu sa mjesta broj 1, sljedeća broj 2 i tako redom sve do popunjavanja kasete.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273748"/>
            <a:ext cx="2648161" cy="215444"/>
          </a:xfrm>
          <a:prstGeom prst="rect">
            <a:avLst/>
          </a:prstGeom>
          <a:noFill/>
        </p:spPr>
        <p:txBody>
          <a:bodyPr wrap="none" lIns="219075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78350F"/>
                </a:solidFill>
                <a:latin typeface="Plus Jakarta Sans"/>
              </a:rPr>
              <a:t>Pravilno</a:t>
            </a:r>
            <a:r>
              <a:rPr sz="1400" b="1" i="0" u="none" dirty="0">
                <a:solidFill>
                  <a:srgbClr val="78350F"/>
                </a:solidFill>
                <a:latin typeface="Plus Jakarta Sans"/>
              </a:rPr>
              <a:t> </a:t>
            </a:r>
            <a:r>
              <a:rPr sz="1400" b="1" i="0" u="none" dirty="0" err="1">
                <a:solidFill>
                  <a:srgbClr val="78350F"/>
                </a:solidFill>
                <a:latin typeface="Plus Jakarta Sans"/>
              </a:rPr>
              <a:t>postavljanje</a:t>
            </a:r>
            <a:r>
              <a:rPr sz="1400" b="1" i="0" u="none" dirty="0">
                <a:solidFill>
                  <a:srgbClr val="78350F"/>
                </a:solidFill>
                <a:latin typeface="Plus Jakarta Sans"/>
              </a:rPr>
              <a:t> </a:t>
            </a:r>
            <a:r>
              <a:rPr sz="1400" b="1" i="0" u="none" dirty="0" err="1">
                <a:solidFill>
                  <a:srgbClr val="78350F"/>
                </a:solidFill>
                <a:latin typeface="Plus Jakarta Sans"/>
              </a:rPr>
              <a:t>kasete</a:t>
            </a:r>
            <a:endParaRPr sz="1400" b="1" i="0" u="none" dirty="0">
              <a:solidFill>
                <a:srgbClr val="78350F"/>
              </a:solidFill>
              <a:latin typeface="Plus Jakarta San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5800" y="4516635"/>
            <a:ext cx="6389340" cy="1500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 dirty="0" err="1">
                <a:solidFill>
                  <a:srgbClr val="92400E"/>
                </a:solidFill>
                <a:latin typeface="Plus Jakarta Sans"/>
              </a:rPr>
              <a:t>Kaseta</a:t>
            </a:r>
            <a:r>
              <a:rPr sz="975" b="0" i="0" u="none" dirty="0">
                <a:solidFill>
                  <a:srgbClr val="92400E"/>
                </a:solidFill>
                <a:latin typeface="Plus Jakarta Sans"/>
              </a:rPr>
              <a:t> mora </a:t>
            </a:r>
            <a:r>
              <a:rPr sz="975" b="0" i="0" u="none" dirty="0" err="1">
                <a:solidFill>
                  <a:srgbClr val="92400E"/>
                </a:solidFill>
                <a:latin typeface="Plus Jakarta Sans"/>
              </a:rPr>
              <a:t>leći</a:t>
            </a:r>
            <a:r>
              <a:rPr sz="975" b="0" i="0" u="none" dirty="0">
                <a:solidFill>
                  <a:srgbClr val="92400E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92400E"/>
                </a:solidFill>
                <a:latin typeface="Plus Jakarta Sans"/>
              </a:rPr>
              <a:t>ravno</a:t>
            </a:r>
            <a:r>
              <a:rPr sz="975" b="0" i="0" u="none" dirty="0">
                <a:solidFill>
                  <a:srgbClr val="92400E"/>
                </a:solidFill>
                <a:latin typeface="Plus Jakarta Sans"/>
              </a:rPr>
              <a:t> u </a:t>
            </a:r>
            <a:r>
              <a:rPr sz="975" b="0" i="0" u="none" dirty="0" err="1">
                <a:solidFill>
                  <a:srgbClr val="92400E"/>
                </a:solidFill>
                <a:latin typeface="Plus Jakarta Sans"/>
              </a:rPr>
              <a:t>ležište</a:t>
            </a:r>
            <a:r>
              <a:rPr sz="975" b="0" i="0" u="none" dirty="0">
                <a:solidFill>
                  <a:srgbClr val="92400E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92400E"/>
                </a:solidFill>
                <a:latin typeface="Plus Jakarta Sans"/>
              </a:rPr>
              <a:t>robota</a:t>
            </a:r>
            <a:r>
              <a:rPr sz="975" b="0" i="0" u="none" dirty="0">
                <a:solidFill>
                  <a:srgbClr val="92400E"/>
                </a:solidFill>
                <a:latin typeface="Plus Jakarta Sans"/>
              </a:rPr>
              <a:t>. </a:t>
            </a:r>
            <a:r>
              <a:rPr sz="975" b="0" i="0" u="none" dirty="0" err="1">
                <a:solidFill>
                  <a:srgbClr val="92400E"/>
                </a:solidFill>
                <a:latin typeface="Plus Jakarta Sans"/>
              </a:rPr>
              <a:t>Bočice</a:t>
            </a:r>
            <a:r>
              <a:rPr sz="975" b="0" i="0" u="none" dirty="0">
                <a:solidFill>
                  <a:srgbClr val="92400E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92400E"/>
                </a:solidFill>
                <a:latin typeface="Plus Jakarta Sans"/>
              </a:rPr>
              <a:t>moraju</a:t>
            </a:r>
            <a:r>
              <a:rPr sz="975" b="0" i="0" u="none" dirty="0">
                <a:solidFill>
                  <a:srgbClr val="92400E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92400E"/>
                </a:solidFill>
                <a:latin typeface="Plus Jakarta Sans"/>
              </a:rPr>
              <a:t>biti</a:t>
            </a:r>
            <a:r>
              <a:rPr sz="975" b="0" i="0" u="none" dirty="0">
                <a:solidFill>
                  <a:srgbClr val="92400E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92400E"/>
                </a:solidFill>
                <a:latin typeface="Plus Jakarta Sans"/>
              </a:rPr>
              <a:t>su</a:t>
            </a:r>
            <a:r>
              <a:rPr lang="bs-Latn-BA" sz="975" b="0" i="0" u="none" dirty="0">
                <a:solidFill>
                  <a:srgbClr val="92400E"/>
                </a:solidFill>
                <a:latin typeface="Plus Jakarta Sans"/>
              </a:rPr>
              <a:t>h</a:t>
            </a:r>
            <a:r>
              <a:rPr sz="975" b="0" i="0" u="none" dirty="0">
                <a:solidFill>
                  <a:srgbClr val="92400E"/>
                </a:solidFill>
                <a:latin typeface="Plus Jakarta Sans"/>
              </a:rPr>
              <a:t>e i </a:t>
            </a:r>
            <a:r>
              <a:rPr sz="975" b="0" i="0" u="none" dirty="0" err="1">
                <a:solidFill>
                  <a:srgbClr val="92400E"/>
                </a:solidFill>
                <a:latin typeface="Plus Jakarta Sans"/>
              </a:rPr>
              <a:t>imati</a:t>
            </a:r>
            <a:r>
              <a:rPr sz="975" b="0" i="0" u="none" dirty="0">
                <a:solidFill>
                  <a:srgbClr val="92400E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92400E"/>
                </a:solidFill>
                <a:latin typeface="Plus Jakarta Sans"/>
              </a:rPr>
              <a:t>konzervans</a:t>
            </a:r>
            <a:r>
              <a:rPr sz="975" b="0" i="0" u="none" dirty="0">
                <a:solidFill>
                  <a:srgbClr val="92400E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92400E"/>
                </a:solidFill>
                <a:latin typeface="Plus Jakarta Sans"/>
              </a:rPr>
              <a:t>pri</a:t>
            </a:r>
            <a:r>
              <a:rPr sz="975" b="0" i="0" u="none" dirty="0">
                <a:solidFill>
                  <a:srgbClr val="92400E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92400E"/>
                </a:solidFill>
                <a:latin typeface="Plus Jakarta Sans"/>
              </a:rPr>
              <a:t>dnu</a:t>
            </a:r>
            <a:r>
              <a:rPr sz="975" b="0" i="0" u="none" dirty="0">
                <a:solidFill>
                  <a:srgbClr val="92400E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92400E"/>
                </a:solidFill>
                <a:latin typeface="Plus Jakarta Sans"/>
              </a:rPr>
              <a:t>prije</a:t>
            </a:r>
            <a:r>
              <a:rPr sz="975" b="0" i="0" u="none" dirty="0">
                <a:solidFill>
                  <a:srgbClr val="92400E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92400E"/>
                </a:solidFill>
                <a:latin typeface="Plus Jakarta Sans"/>
              </a:rPr>
              <a:t>početka</a:t>
            </a:r>
            <a:r>
              <a:rPr sz="975" b="0" i="0" u="none" dirty="0">
                <a:solidFill>
                  <a:srgbClr val="92400E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92400E"/>
                </a:solidFill>
                <a:latin typeface="Plus Jakarta Sans"/>
              </a:rPr>
              <a:t>muže</a:t>
            </a:r>
            <a:r>
              <a:rPr sz="975" b="0" i="0" u="none" dirty="0">
                <a:solidFill>
                  <a:srgbClr val="92400E"/>
                </a:solidFill>
                <a:latin typeface="Plus Jakarta Sans"/>
              </a:rPr>
              <a:t>.</a:t>
            </a:r>
          </a:p>
        </p:txBody>
      </p:sp>
      <p:pic>
        <p:nvPicPr>
          <p:cNvPr id="27" name="Picture 26" descr="Sistema automático de toma de muestras de leche">
            <a:extLst>
              <a:ext uri="{FF2B5EF4-FFF2-40B4-BE49-F238E27FC236}">
                <a16:creationId xmlns:a16="http://schemas.microsoft.com/office/drawing/2014/main" id="{FC53BA4B-8499-45F3-BDD7-DB46691F48AF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140" y="1571475"/>
            <a:ext cx="4762500" cy="45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200775"/>
            <a:ext cx="11125200" cy="352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33400" y="6200775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715625" y="6324600"/>
            <a:ext cx="942975" cy="2286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3400" y="2630685"/>
            <a:ext cx="6560790" cy="628650"/>
          </a:xfrm>
          <a:prstGeom prst="roundRect">
            <a:avLst>
              <a:gd name="adj" fmla="val 1515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33400" y="3373635"/>
            <a:ext cx="6560790" cy="628650"/>
          </a:xfrm>
          <a:prstGeom prst="roundRect">
            <a:avLst>
              <a:gd name="adj" fmla="val 1515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33400" y="4116585"/>
            <a:ext cx="6560790" cy="628650"/>
          </a:xfrm>
          <a:prstGeom prst="roundRect">
            <a:avLst>
              <a:gd name="adj" fmla="val 1515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76275" y="277356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76275" y="351651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76275" y="425946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0891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3400" y="619125"/>
            <a:ext cx="5076711" cy="32060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AU" sz="2100" b="1" dirty="0">
                <a:solidFill>
                  <a:srgbClr val="0F172A"/>
                </a:solidFill>
                <a:latin typeface="Plus Jakarta Sans"/>
              </a:rPr>
              <a:t>6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.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Kako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 robot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prepoznaje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svaku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bočicu</a:t>
            </a:r>
            <a:endParaRPr sz="21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3400" y="977205"/>
            <a:ext cx="11658600" cy="1980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Sistem automatskog povezivanja broja krave i broja bočice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6362700"/>
            <a:ext cx="334565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64748B"/>
                </a:solidFill>
                <a:latin typeface="Plus Jakarta Sans"/>
              </a:rPr>
              <a:t>Kontrola mliječnosti u sistemu robotske muže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29925" y="6362700"/>
            <a:ext cx="8096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 dirty="0" err="1">
                <a:solidFill>
                  <a:srgbClr val="2563EB"/>
                </a:solidFill>
                <a:latin typeface="Plus Jakarta Sans"/>
              </a:rPr>
              <a:t>Slajd</a:t>
            </a:r>
            <a:r>
              <a:rPr sz="975" b="1" i="0" u="none" dirty="0">
                <a:solidFill>
                  <a:srgbClr val="2563EB"/>
                </a:solidFill>
                <a:latin typeface="Plus Jakarta Sans"/>
              </a:rPr>
              <a:t> </a:t>
            </a:r>
            <a:r>
              <a:rPr lang="en-AU" sz="975" b="1" i="0" u="none" dirty="0">
                <a:solidFill>
                  <a:srgbClr val="2563EB"/>
                </a:solidFill>
                <a:latin typeface="Plus Jakarta Sans"/>
              </a:rPr>
              <a:t>7</a:t>
            </a:r>
            <a:r>
              <a:rPr sz="975" b="1" i="0" u="none" dirty="0">
                <a:solidFill>
                  <a:srgbClr val="2563EB"/>
                </a:solidFill>
                <a:latin typeface="Plus Jakarta Sans"/>
              </a:rPr>
              <a:t> od 15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" y="2773560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Plus Jakarta Sans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3516510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Plus Jakarta Sans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4259460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Plus Jakarta Sans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33475" y="2783085"/>
            <a:ext cx="1812997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Očitavanje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ID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ogrlice</a:t>
            </a:r>
            <a:endParaRPr sz="14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33475" y="2954535"/>
            <a:ext cx="604837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lus Jakarta Sans"/>
              </a:rPr>
              <a:t>Čim krava uđe u robot, senzor pročita jedinstveni broj sa njene ogrlice ili respondera.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33475" y="3526035"/>
            <a:ext cx="2085507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Dodjela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pozicije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u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kaseti</a:t>
            </a:r>
            <a:endParaRPr sz="14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33475" y="3697485"/>
            <a:ext cx="6703218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lus Jakarta Sans"/>
              </a:rPr>
              <a:t>Uzorkivač se okrene na tačno određeno mjesto u kaseti (npr. Bočica #14) i u nju naspe mlijeko.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33475" y="4268985"/>
            <a:ext cx="2051844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Pamćenje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u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kompjuteru</a:t>
            </a:r>
            <a:endParaRPr sz="14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33475" y="4440435"/>
            <a:ext cx="3242875" cy="15004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Kompjuter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zapamti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zapis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: </a:t>
            </a:r>
            <a:r>
              <a:rPr sz="975" b="0" i="1" u="none" dirty="0" err="1">
                <a:solidFill>
                  <a:srgbClr val="475569"/>
                </a:solidFill>
                <a:latin typeface="Plus Jakarta Sans"/>
              </a:rPr>
              <a:t>Krava</a:t>
            </a:r>
            <a:r>
              <a:rPr sz="975" b="0" i="1" u="none" dirty="0">
                <a:solidFill>
                  <a:srgbClr val="475569"/>
                </a:solidFill>
                <a:latin typeface="Plus Jakarta Sans"/>
              </a:rPr>
              <a:t> br. 1234 = </a:t>
            </a:r>
            <a:r>
              <a:rPr sz="975" b="0" i="1" u="none" dirty="0" err="1">
                <a:solidFill>
                  <a:srgbClr val="475569"/>
                </a:solidFill>
                <a:latin typeface="Plus Jakarta Sans"/>
              </a:rPr>
              <a:t>Bočica</a:t>
            </a:r>
            <a:r>
              <a:rPr sz="975" b="0" i="1" u="none" dirty="0">
                <a:solidFill>
                  <a:srgbClr val="475569"/>
                </a:solidFill>
                <a:latin typeface="Plus Jakarta Sans"/>
              </a:rPr>
              <a:t> br. 14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. </a:t>
            </a:r>
          </a:p>
        </p:txBody>
      </p:sp>
      <p:pic>
        <p:nvPicPr>
          <p:cNvPr id="5122" name="Picture 2" descr="Robotic milking in dairy productions - Lactanet">
            <a:extLst>
              <a:ext uri="{FF2B5EF4-FFF2-40B4-BE49-F238E27FC236}">
                <a16:creationId xmlns:a16="http://schemas.microsoft.com/office/drawing/2014/main" id="{97DF741A-0F2A-48D2-9BF0-3E747DC39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793" y="2394645"/>
            <a:ext cx="4201932" cy="28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200775"/>
            <a:ext cx="11125200" cy="352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33400" y="6200775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725150" y="6324600"/>
            <a:ext cx="933450" cy="2286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3400" y="2812256"/>
            <a:ext cx="3594050" cy="1751558"/>
          </a:xfrm>
          <a:prstGeom prst="roundRect">
            <a:avLst>
              <a:gd name="adj" fmla="val 76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6" name="Rounded Rectangle 5"/>
          <p:cNvSpPr/>
          <p:nvPr/>
        </p:nvSpPr>
        <p:spPr>
          <a:xfrm>
            <a:off x="4298900" y="2812256"/>
            <a:ext cx="3594050" cy="1751558"/>
          </a:xfrm>
          <a:prstGeom prst="roundRect">
            <a:avLst>
              <a:gd name="adj" fmla="val 7613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7" name="Rounded Rectangle 6"/>
          <p:cNvSpPr/>
          <p:nvPr/>
        </p:nvSpPr>
        <p:spPr>
          <a:xfrm>
            <a:off x="8064400" y="2812256"/>
            <a:ext cx="3594050" cy="1751558"/>
          </a:xfrm>
          <a:prstGeom prst="roundRect">
            <a:avLst>
              <a:gd name="adj" fmla="val 76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8" name="Rectangle 7"/>
          <p:cNvSpPr/>
          <p:nvPr/>
        </p:nvSpPr>
        <p:spPr>
          <a:xfrm>
            <a:off x="533400" y="4554289"/>
            <a:ext cx="35940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9" name="Rectangle 8"/>
          <p:cNvSpPr/>
          <p:nvPr/>
        </p:nvSpPr>
        <p:spPr>
          <a:xfrm>
            <a:off x="533400" y="2812256"/>
            <a:ext cx="35940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0" name="Rectangle 9"/>
          <p:cNvSpPr/>
          <p:nvPr/>
        </p:nvSpPr>
        <p:spPr>
          <a:xfrm>
            <a:off x="533400" y="2812256"/>
            <a:ext cx="9525" cy="175155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1" name="Rectangle 10"/>
          <p:cNvSpPr/>
          <p:nvPr/>
        </p:nvSpPr>
        <p:spPr>
          <a:xfrm>
            <a:off x="4117925" y="2812256"/>
            <a:ext cx="9525" cy="175155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2" name="Rectangle 11"/>
          <p:cNvSpPr/>
          <p:nvPr/>
        </p:nvSpPr>
        <p:spPr>
          <a:xfrm>
            <a:off x="4298900" y="4554289"/>
            <a:ext cx="35940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3" name="Rectangle 12"/>
          <p:cNvSpPr/>
          <p:nvPr/>
        </p:nvSpPr>
        <p:spPr>
          <a:xfrm>
            <a:off x="4298900" y="2812256"/>
            <a:ext cx="3594050" cy="381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4" name="Rectangle 13"/>
          <p:cNvSpPr/>
          <p:nvPr/>
        </p:nvSpPr>
        <p:spPr>
          <a:xfrm>
            <a:off x="4298900" y="2812256"/>
            <a:ext cx="9525" cy="175155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5" name="Rectangle 14"/>
          <p:cNvSpPr/>
          <p:nvPr/>
        </p:nvSpPr>
        <p:spPr>
          <a:xfrm>
            <a:off x="7883425" y="2812256"/>
            <a:ext cx="9525" cy="175155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6" name="Rectangle 15"/>
          <p:cNvSpPr/>
          <p:nvPr/>
        </p:nvSpPr>
        <p:spPr>
          <a:xfrm>
            <a:off x="8064400" y="4554289"/>
            <a:ext cx="35940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7" name="Rectangle 16"/>
          <p:cNvSpPr/>
          <p:nvPr/>
        </p:nvSpPr>
        <p:spPr>
          <a:xfrm>
            <a:off x="8064400" y="2812256"/>
            <a:ext cx="3594050" cy="38100"/>
          </a:xfrm>
          <a:prstGeom prst="rect">
            <a:avLst/>
          </a:prstGeom>
          <a:solidFill>
            <a:srgbClr val="0891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8" name="Rectangle 17"/>
          <p:cNvSpPr/>
          <p:nvPr/>
        </p:nvSpPr>
        <p:spPr>
          <a:xfrm>
            <a:off x="8064400" y="2812256"/>
            <a:ext cx="9525" cy="175155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9" name="Rectangle 18"/>
          <p:cNvSpPr/>
          <p:nvPr/>
        </p:nvSpPr>
        <p:spPr>
          <a:xfrm>
            <a:off x="11648926" y="2812256"/>
            <a:ext cx="9525" cy="175155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" y="3040856"/>
            <a:ext cx="381000" cy="3810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8925" y="3040856"/>
            <a:ext cx="381000" cy="3810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4425" y="3040856"/>
            <a:ext cx="381000" cy="38100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3145631"/>
            <a:ext cx="171450" cy="17145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3700" y="3145631"/>
            <a:ext cx="171450" cy="17145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9675" y="3145631"/>
            <a:ext cx="190500" cy="1714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33400" y="619125"/>
            <a:ext cx="5038239" cy="32060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AU" sz="2100" b="1" dirty="0">
                <a:solidFill>
                  <a:srgbClr val="0F172A"/>
                </a:solidFill>
                <a:latin typeface="Plus Jakarta Sans"/>
              </a:rPr>
              <a:t>7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.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Postupak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i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metode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uzimanja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uzoraka</a:t>
            </a:r>
            <a:endParaRPr sz="21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3400" y="977205"/>
            <a:ext cx="11658600" cy="1980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Tri zvanične ICAR metode uzimanja uzoraka u robotskoj muži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3400" y="6362700"/>
            <a:ext cx="334565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64748B"/>
                </a:solidFill>
                <a:latin typeface="Plus Jakarta Sans"/>
              </a:rPr>
              <a:t>Kontrola mliječnosti u sistemu robotske muže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39450" y="6362700"/>
            <a:ext cx="8001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 dirty="0" err="1">
                <a:solidFill>
                  <a:srgbClr val="2563EB"/>
                </a:solidFill>
                <a:latin typeface="Plus Jakarta Sans"/>
              </a:rPr>
              <a:t>Slajd</a:t>
            </a:r>
            <a:r>
              <a:rPr sz="975" b="1" i="0" u="none" dirty="0">
                <a:solidFill>
                  <a:srgbClr val="2563EB"/>
                </a:solidFill>
                <a:latin typeface="Plus Jakarta Sans"/>
              </a:rPr>
              <a:t> </a:t>
            </a:r>
            <a:r>
              <a:rPr lang="en-AU" sz="975" b="1" i="0" u="none" dirty="0">
                <a:solidFill>
                  <a:srgbClr val="2563EB"/>
                </a:solidFill>
                <a:latin typeface="Plus Jakarta Sans"/>
              </a:rPr>
              <a:t>8</a:t>
            </a:r>
            <a:r>
              <a:rPr sz="975" b="1" i="0" u="none" dirty="0">
                <a:solidFill>
                  <a:srgbClr val="2563EB"/>
                </a:solidFill>
                <a:latin typeface="Plus Jakarta Sans"/>
              </a:rPr>
              <a:t> od 15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3425" y="3498056"/>
            <a:ext cx="1694375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1.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Svaka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muža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u 24h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3425" y="3783806"/>
            <a:ext cx="328925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400" b="1" i="0" u="none">
                <a:solidFill>
                  <a:srgbClr val="475569"/>
                </a:solidFill>
                <a:latin typeface="Plus Jakarta Sans"/>
              </a:rPr>
              <a:t>Potpuni profil:</a:t>
            </a:r>
            <a:r>
              <a:rPr sz="1400" b="0" i="0" u="none">
                <a:solidFill>
                  <a:srgbClr val="475569"/>
                </a:solidFill>
                <a:latin typeface="Plus Jakarta Sans"/>
              </a:rPr>
              <a:t> Robot uzima poseban uzorak iz svake muže koju krava obavi tokom 24 sata (npr. 2 do 4 bočice po kravi).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98925" y="3498056"/>
            <a:ext cx="2192908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14532D"/>
                </a:solidFill>
                <a:latin typeface="Plus Jakarta Sans"/>
              </a:rPr>
              <a:t>2. Jedna muža (Najčešće)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498925" y="3783806"/>
            <a:ext cx="328925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400" b="1" i="0" u="none">
                <a:solidFill>
                  <a:srgbClr val="166534"/>
                </a:solidFill>
                <a:latin typeface="Plus Jakarta Sans"/>
              </a:rPr>
              <a:t>Jednostavan postupak:</a:t>
            </a:r>
            <a:r>
              <a:rPr sz="1400" b="0" i="0" u="none">
                <a:solidFill>
                  <a:srgbClr val="166534"/>
                </a:solidFill>
                <a:latin typeface="Plus Jakarta Sans"/>
              </a:rPr>
              <a:t> Uzima se samo 1 uzorak iz jedne muže. Kompjuter sam preračunava ukupne dnevne masti i proteine prema ICAR formuli.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64425" y="3498056"/>
            <a:ext cx="1740861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0F172A"/>
                </a:solidFill>
                <a:latin typeface="Plus Jakarta Sans"/>
              </a:rPr>
              <a:t>3. Multiple sampling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64425" y="3783806"/>
            <a:ext cx="328925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400" b="1" i="0" u="none" dirty="0">
                <a:solidFill>
                  <a:srgbClr val="475569"/>
                </a:solidFill>
                <a:latin typeface="Plus Jakarta Sans"/>
              </a:rPr>
              <a:t>Z</a:t>
            </a:r>
            <a:r>
              <a:rPr lang="bs-Latn-BA" sz="1400" b="1" i="0" u="none" dirty="0">
                <a:solidFill>
                  <a:srgbClr val="475569"/>
                </a:solidFill>
                <a:latin typeface="Plus Jakarta Sans"/>
              </a:rPr>
              <a:t>a</a:t>
            </a:r>
            <a:r>
              <a:rPr sz="1400" b="1" i="0" u="none" dirty="0" err="1">
                <a:solidFill>
                  <a:srgbClr val="475569"/>
                </a:solidFill>
                <a:latin typeface="Plus Jakarta Sans"/>
              </a:rPr>
              <a:t>jednički</a:t>
            </a:r>
            <a:r>
              <a:rPr sz="1400" b="1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Plus Jakarta Sans"/>
              </a:rPr>
              <a:t>uzorak</a:t>
            </a:r>
            <a:r>
              <a:rPr sz="1400" b="1" i="0" u="none" dirty="0">
                <a:solidFill>
                  <a:srgbClr val="475569"/>
                </a:solidFill>
                <a:latin typeface="Plus Jakarta Sans"/>
              </a:rPr>
              <a:t>: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Robot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sipa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mali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dio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mlijeka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iz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svake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muže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u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istu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bočicu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tokom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24h,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tako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da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jedna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bočica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sadrži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mješavinu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svih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Plus Jakarta Sans"/>
              </a:rPr>
              <a:t>muža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200775"/>
            <a:ext cx="11125200" cy="352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533400" y="2659260"/>
            <a:ext cx="5505450" cy="2057400"/>
          </a:xfrm>
          <a:prstGeom prst="roundRect">
            <a:avLst>
              <a:gd name="adj" fmla="val 64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29350" y="2797373"/>
            <a:ext cx="5429250" cy="1781175"/>
          </a:xfrm>
          <a:prstGeom prst="roundRect">
            <a:avLst>
              <a:gd name="adj" fmla="val 748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33400" y="6200775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0715625" y="6324600"/>
            <a:ext cx="942975" cy="2286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429375" y="3311723"/>
            <a:ext cx="5029200" cy="55245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429375" y="3978473"/>
            <a:ext cx="5029200" cy="400050"/>
          </a:xfrm>
          <a:prstGeom prst="roundRect">
            <a:avLst>
              <a:gd name="adj" fmla="val 19047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25" y="2897385"/>
            <a:ext cx="304800" cy="4000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75" y="3025973"/>
            <a:ext cx="114300" cy="152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33400" y="619125"/>
            <a:ext cx="11658600" cy="3199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2100" b="1" i="0" u="none">
                <a:solidFill>
                  <a:srgbClr val="0F172A"/>
                </a:solidFill>
                <a:latin typeface="Plus Jakarta Sans"/>
              </a:rPr>
              <a:t>8. Koliko mlijeka ide u bočicu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977205"/>
            <a:ext cx="11658600" cy="1980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Pravilna količina potrebna za laboratorijsku analizu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362700"/>
            <a:ext cx="334565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64748B"/>
                </a:solidFill>
                <a:latin typeface="Plus Jakarta Sans"/>
              </a:rPr>
              <a:t>Kontrola mliječnosti u sistemu robotske muže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29925" y="6362700"/>
            <a:ext cx="8096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2563EB"/>
                </a:solidFill>
                <a:latin typeface="Plus Jakarta Sans"/>
              </a:rPr>
              <a:t>Slajd 9 od 15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16307" y="3411735"/>
            <a:ext cx="1939635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700" b="1" i="0" u="none" dirty="0">
                <a:solidFill>
                  <a:srgbClr val="0F172A"/>
                </a:solidFill>
                <a:latin typeface="Plus Jakarta Sans"/>
              </a:rPr>
              <a:t>25 do </a:t>
            </a:r>
            <a:r>
              <a:rPr lang="bs-Latn-BA" sz="2700" b="1" i="0" u="none" dirty="0">
                <a:solidFill>
                  <a:srgbClr val="0F172A"/>
                </a:solidFill>
                <a:latin typeface="Plus Jakarta Sans"/>
              </a:rPr>
              <a:t>4</a:t>
            </a:r>
            <a:r>
              <a:rPr sz="2700" b="1" i="0" u="none" dirty="0">
                <a:solidFill>
                  <a:srgbClr val="0F172A"/>
                </a:solidFill>
                <a:latin typeface="Plus Jakarta Sans"/>
              </a:rPr>
              <a:t>0 ml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47875" y="3878460"/>
            <a:ext cx="24765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2563EB"/>
                </a:solidFill>
                <a:latin typeface="Plus Jakarta Sans"/>
              </a:rPr>
              <a:t>Standardna količina u bočici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81125" y="4173735"/>
            <a:ext cx="38100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0" i="0" u="none">
                <a:solidFill>
                  <a:srgbClr val="64748B"/>
                </a:solidFill>
                <a:latin typeface="Plus Jakarta Sans"/>
              </a:rPr>
              <a:t>Bočica ne smije biti prazna niti prepunjena do samog čepa.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9375" y="2997398"/>
            <a:ext cx="5762625" cy="200025"/>
          </a:xfrm>
          <a:prstGeom prst="rect">
            <a:avLst/>
          </a:prstGeom>
          <a:noFill/>
        </p:spPr>
        <p:txBody>
          <a:bodyPr wrap="none" lIns="17145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Važno za farmera: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53200" y="3435548"/>
            <a:ext cx="48768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334155"/>
                </a:solidFill>
                <a:latin typeface="Plus Jakarta Sans"/>
              </a:rPr>
              <a:t>Dobro promiješano:</a:t>
            </a:r>
            <a:r>
              <a:rPr sz="975" b="0" i="0" u="none">
                <a:solidFill>
                  <a:srgbClr val="334155"/>
                </a:solidFill>
                <a:latin typeface="Plus Jakarta Sans"/>
              </a:rPr>
              <a:t> Robot mora dobro izmiješati mlijeko kako bi masnoća bila jednako raspoređena.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53200" y="4102298"/>
            <a:ext cx="56388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334155"/>
                </a:solidFill>
                <a:latin typeface="Plus Jakarta Sans"/>
              </a:rPr>
              <a:t>Čista oprema:</a:t>
            </a:r>
            <a:r>
              <a:rPr sz="975" b="0" i="0" u="none">
                <a:solidFill>
                  <a:srgbClr val="334155"/>
                </a:solidFill>
                <a:latin typeface="Plus Jakarta Sans"/>
              </a:rPr>
              <a:t> Ako su cjevčice prljave, nalaz iz laboratorije neće biti tačan.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200775"/>
            <a:ext cx="11125200" cy="352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33400" y="6200775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696575" y="6324600"/>
            <a:ext cx="962025" cy="2286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3400" y="2908845"/>
            <a:ext cx="3594050" cy="1558230"/>
          </a:xfrm>
          <a:prstGeom prst="roundRect">
            <a:avLst>
              <a:gd name="adj" fmla="val 855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6" name="Rounded Rectangle 5"/>
          <p:cNvSpPr/>
          <p:nvPr/>
        </p:nvSpPr>
        <p:spPr>
          <a:xfrm>
            <a:off x="4298900" y="2908845"/>
            <a:ext cx="3594050" cy="1558230"/>
          </a:xfrm>
          <a:prstGeom prst="roundRect">
            <a:avLst>
              <a:gd name="adj" fmla="val 855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7" name="Rounded Rectangle 6"/>
          <p:cNvSpPr/>
          <p:nvPr/>
        </p:nvSpPr>
        <p:spPr>
          <a:xfrm>
            <a:off x="8064400" y="2908845"/>
            <a:ext cx="3594050" cy="1558230"/>
          </a:xfrm>
          <a:prstGeom prst="roundRect">
            <a:avLst>
              <a:gd name="adj" fmla="val 855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8" name="Rectangle 7"/>
          <p:cNvSpPr/>
          <p:nvPr/>
        </p:nvSpPr>
        <p:spPr>
          <a:xfrm>
            <a:off x="533400" y="4457551"/>
            <a:ext cx="35940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9" name="Rectangle 8"/>
          <p:cNvSpPr/>
          <p:nvPr/>
        </p:nvSpPr>
        <p:spPr>
          <a:xfrm>
            <a:off x="533400" y="2908845"/>
            <a:ext cx="3594050" cy="38100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0" name="Rectangle 9"/>
          <p:cNvSpPr/>
          <p:nvPr/>
        </p:nvSpPr>
        <p:spPr>
          <a:xfrm>
            <a:off x="533400" y="2908845"/>
            <a:ext cx="9525" cy="155823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1" name="Rectangle 10"/>
          <p:cNvSpPr/>
          <p:nvPr/>
        </p:nvSpPr>
        <p:spPr>
          <a:xfrm>
            <a:off x="4117925" y="2908845"/>
            <a:ext cx="9525" cy="155823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2" name="Rectangle 11"/>
          <p:cNvSpPr/>
          <p:nvPr/>
        </p:nvSpPr>
        <p:spPr>
          <a:xfrm>
            <a:off x="4298900" y="4457551"/>
            <a:ext cx="35940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3" name="Rectangle 12"/>
          <p:cNvSpPr/>
          <p:nvPr/>
        </p:nvSpPr>
        <p:spPr>
          <a:xfrm>
            <a:off x="4298900" y="2908845"/>
            <a:ext cx="35940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4" name="Rectangle 13"/>
          <p:cNvSpPr/>
          <p:nvPr/>
        </p:nvSpPr>
        <p:spPr>
          <a:xfrm>
            <a:off x="4298900" y="2908845"/>
            <a:ext cx="9525" cy="155823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5" name="Rectangle 14"/>
          <p:cNvSpPr/>
          <p:nvPr/>
        </p:nvSpPr>
        <p:spPr>
          <a:xfrm>
            <a:off x="7883425" y="2908845"/>
            <a:ext cx="9525" cy="155823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6" name="Rectangle 15"/>
          <p:cNvSpPr/>
          <p:nvPr/>
        </p:nvSpPr>
        <p:spPr>
          <a:xfrm>
            <a:off x="8064400" y="4457551"/>
            <a:ext cx="35940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7" name="Rectangle 16"/>
          <p:cNvSpPr/>
          <p:nvPr/>
        </p:nvSpPr>
        <p:spPr>
          <a:xfrm>
            <a:off x="8064400" y="2908845"/>
            <a:ext cx="35940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8" name="Rectangle 17"/>
          <p:cNvSpPr/>
          <p:nvPr/>
        </p:nvSpPr>
        <p:spPr>
          <a:xfrm>
            <a:off x="8064400" y="2908845"/>
            <a:ext cx="9525" cy="155823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9" name="Rectangle 18"/>
          <p:cNvSpPr/>
          <p:nvPr/>
        </p:nvSpPr>
        <p:spPr>
          <a:xfrm>
            <a:off x="11648926" y="2908845"/>
            <a:ext cx="9525" cy="155823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" y="3137445"/>
            <a:ext cx="381000" cy="3810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8925" y="3137445"/>
            <a:ext cx="381000" cy="3810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4425" y="3137445"/>
            <a:ext cx="381000" cy="38100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012" y="3242220"/>
            <a:ext cx="123825" cy="17145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3700" y="3242220"/>
            <a:ext cx="171450" cy="17145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69200" y="3242220"/>
            <a:ext cx="171450" cy="1714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33400" y="619125"/>
            <a:ext cx="4324902" cy="32060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bs-Latn-BA" sz="2100" b="1" dirty="0">
                <a:solidFill>
                  <a:srgbClr val="0F172A"/>
                </a:solidFill>
                <a:latin typeface="Plus Jakarta Sans"/>
              </a:rPr>
              <a:t>09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.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Šta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ako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 robot ne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uzme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uzorak</a:t>
            </a:r>
            <a:endParaRPr sz="21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3400" y="977205"/>
            <a:ext cx="11658600" cy="1980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Postupak kada bočica ostane prazna tokom muže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3400" y="6362700"/>
            <a:ext cx="334565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64748B"/>
                </a:solidFill>
                <a:latin typeface="Plus Jakarta Sans"/>
              </a:rPr>
              <a:t>Kontrola mliječnosti u sistemu robotske muže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10875" y="6362700"/>
            <a:ext cx="8286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 dirty="0" err="1">
                <a:solidFill>
                  <a:srgbClr val="2563EB"/>
                </a:solidFill>
                <a:latin typeface="Plus Jakarta Sans"/>
              </a:rPr>
              <a:t>Slajd</a:t>
            </a:r>
            <a:r>
              <a:rPr sz="975" b="1" i="0" u="none" dirty="0">
                <a:solidFill>
                  <a:srgbClr val="2563EB"/>
                </a:solidFill>
                <a:latin typeface="Plus Jakarta Sans"/>
              </a:rPr>
              <a:t> 1</a:t>
            </a:r>
            <a:r>
              <a:rPr lang="bs-Latn-BA" sz="975" b="1" i="0" u="none" dirty="0">
                <a:solidFill>
                  <a:srgbClr val="2563EB"/>
                </a:solidFill>
                <a:latin typeface="Plus Jakarta Sans"/>
              </a:rPr>
              <a:t>0</a:t>
            </a:r>
            <a:r>
              <a:rPr sz="975" b="1" i="0" u="none" dirty="0">
                <a:solidFill>
                  <a:srgbClr val="2563EB"/>
                </a:solidFill>
                <a:latin typeface="Plus Jakarta Sans"/>
              </a:rPr>
              <a:t> od 15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3425" y="3594645"/>
            <a:ext cx="2249014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0F172A"/>
                </a:solidFill>
                <a:latin typeface="Plus Jakarta Sans"/>
              </a:rPr>
              <a:t>Ne mijenjati bočice rukom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3425" y="3880395"/>
            <a:ext cx="3289250" cy="5770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400" b="0" i="0" u="none">
                <a:solidFill>
                  <a:srgbClr val="475569"/>
                </a:solidFill>
                <a:latin typeface="Plus Jakarta Sans"/>
              </a:rPr>
              <a:t>Strogo je zabranjeno ručno sipati mlijeko od druge krave u praznu bočicu.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98925" y="3594645"/>
            <a:ext cx="1955664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0F172A"/>
                </a:solidFill>
                <a:latin typeface="Plus Jakarta Sans"/>
              </a:rPr>
              <a:t>Upisati razlog u svesku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498925" y="3880395"/>
            <a:ext cx="3289250" cy="3866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400" b="0" i="0" u="none">
                <a:solidFill>
                  <a:srgbClr val="475569"/>
                </a:solidFill>
                <a:latin typeface="Plus Jakarta Sans"/>
              </a:rPr>
              <a:t>Upiše se broj krave i zabilježi da robot nije nasuo uzorak (npr. nestalo bočica).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64425" y="3594645"/>
            <a:ext cx="3927574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Plus Jakarta Sans"/>
              </a:rPr>
              <a:t>Ponoviti kod sljedeće muže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64425" y="3880395"/>
            <a:ext cx="3289250" cy="3866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400" b="0" i="0" u="none">
                <a:solidFill>
                  <a:srgbClr val="475569"/>
                </a:solidFill>
                <a:latin typeface="Plus Jakarta Sans"/>
              </a:rPr>
              <a:t>Krava se ponovo uzorkuje kod narednog ulaska u robot za mužu.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200775"/>
            <a:ext cx="11125200" cy="352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33400" y="6200775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668000" y="6324600"/>
            <a:ext cx="990600" cy="2286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3400" y="2730698"/>
            <a:ext cx="6560790" cy="561975"/>
          </a:xfrm>
          <a:prstGeom prst="roundRect">
            <a:avLst>
              <a:gd name="adj" fmla="val 1355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33400" y="3406973"/>
            <a:ext cx="6560790" cy="561975"/>
          </a:xfrm>
          <a:prstGeom prst="roundRect">
            <a:avLst>
              <a:gd name="adj" fmla="val 1355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33400" y="4083248"/>
            <a:ext cx="6560790" cy="561975"/>
          </a:xfrm>
          <a:prstGeom prst="roundRect">
            <a:avLst>
              <a:gd name="adj" fmla="val 1355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33400" y="2730698"/>
            <a:ext cx="38100" cy="5619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33400" y="3406973"/>
            <a:ext cx="38100" cy="5619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33400" y="4083248"/>
            <a:ext cx="38100" cy="561975"/>
          </a:xfrm>
          <a:prstGeom prst="rect">
            <a:avLst/>
          </a:prstGeom>
          <a:solidFill>
            <a:srgbClr val="0891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" y="2873573"/>
            <a:ext cx="123825" cy="1428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" y="3549848"/>
            <a:ext cx="161925" cy="1428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" y="4226123"/>
            <a:ext cx="180975" cy="14287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3400" y="619125"/>
            <a:ext cx="5212966" cy="32060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11.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Čuvanje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 i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slanje</a:t>
            </a:r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100" b="1" i="0" u="none" dirty="0" err="1">
                <a:solidFill>
                  <a:srgbClr val="0F172A"/>
                </a:solidFill>
                <a:latin typeface="Plus Jakarta Sans"/>
              </a:rPr>
              <a:t>uzoraka</a:t>
            </a:r>
            <a:r>
              <a:rPr lang="bs-Latn-BA" sz="2100" b="1" i="0" u="none" dirty="0">
                <a:solidFill>
                  <a:srgbClr val="0F172A"/>
                </a:solidFill>
                <a:latin typeface="Plus Jakarta Sans"/>
              </a:rPr>
              <a:t> u laboratoriju</a:t>
            </a:r>
            <a:endParaRPr sz="21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400" y="977205"/>
            <a:ext cx="11658600" cy="1980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Kako sačuvati mlijeko od kvarenja do laboratorije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6362700"/>
            <a:ext cx="334565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Kontrola</a:t>
            </a:r>
            <a:r>
              <a:rPr sz="975" b="1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mliječnosti</a:t>
            </a:r>
            <a:r>
              <a:rPr sz="975" b="1" i="0" u="none" dirty="0">
                <a:solidFill>
                  <a:srgbClr val="64748B"/>
                </a:solidFill>
                <a:latin typeface="Plus Jakarta Sans"/>
              </a:rPr>
              <a:t> u </a:t>
            </a:r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sistemu</a:t>
            </a:r>
            <a:r>
              <a:rPr sz="975" b="1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robotske</a:t>
            </a:r>
            <a:r>
              <a:rPr sz="975" b="1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muže</a:t>
            </a:r>
            <a:endParaRPr sz="975" b="1" i="0" u="none" dirty="0">
              <a:solidFill>
                <a:srgbClr val="64748B"/>
              </a:solidFill>
              <a:latin typeface="Plus Jakarta San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782300" y="6362700"/>
            <a:ext cx="857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 dirty="0" err="1">
                <a:solidFill>
                  <a:srgbClr val="2563EB"/>
                </a:solidFill>
                <a:latin typeface="Plus Jakarta Sans"/>
              </a:rPr>
              <a:t>Slajd</a:t>
            </a:r>
            <a:r>
              <a:rPr sz="975" b="1" i="0" u="none" dirty="0">
                <a:solidFill>
                  <a:srgbClr val="2563EB"/>
                </a:solidFill>
                <a:latin typeface="Plus Jakarta Sans"/>
              </a:rPr>
              <a:t> 1</a:t>
            </a:r>
            <a:r>
              <a:rPr lang="bs-Latn-BA" sz="975" b="1" i="0" u="none" dirty="0">
                <a:solidFill>
                  <a:srgbClr val="2563EB"/>
                </a:solidFill>
                <a:latin typeface="Plus Jakarta Sans"/>
              </a:rPr>
              <a:t>1</a:t>
            </a:r>
            <a:r>
              <a:rPr sz="975" b="1" i="0" u="none" dirty="0">
                <a:solidFill>
                  <a:srgbClr val="2563EB"/>
                </a:solidFill>
                <a:latin typeface="Plus Jakarta Sans"/>
              </a:rPr>
              <a:t> od 15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3900" y="2844998"/>
            <a:ext cx="2117567" cy="215444"/>
          </a:xfrm>
          <a:prstGeom prst="rect">
            <a:avLst/>
          </a:prstGeom>
          <a:noFill/>
        </p:spPr>
        <p:txBody>
          <a:bodyPr wrap="none" lIns="180975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Hladno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i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tamno</a:t>
            </a:r>
            <a:r>
              <a:rPr sz="14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mjesto</a:t>
            </a:r>
            <a:endParaRPr sz="14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3900" y="3025973"/>
            <a:ext cx="7772362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Nakon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uzimanja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,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bočice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se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drže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na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hladnom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i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tamnom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mjestu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(u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frižideru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)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kako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se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mlijeko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ne bi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pokvarilo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3900" y="3521273"/>
            <a:ext cx="1234312" cy="215444"/>
          </a:xfrm>
          <a:prstGeom prst="rect">
            <a:avLst/>
          </a:prstGeom>
          <a:noFill/>
        </p:spPr>
        <p:txBody>
          <a:bodyPr wrap="none" lIns="219075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Konzervans</a:t>
            </a:r>
            <a:endParaRPr sz="14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3900" y="3702248"/>
            <a:ext cx="4675960" cy="15004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Uzorci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u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bočicama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već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sadrže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konzervans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,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koji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čuva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mlijeko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ispravnim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do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analize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3900" y="4197548"/>
            <a:ext cx="1856277" cy="215444"/>
          </a:xfrm>
          <a:prstGeom prst="rect">
            <a:avLst/>
          </a:prstGeom>
          <a:noFill/>
        </p:spPr>
        <p:txBody>
          <a:bodyPr wrap="none" lIns="238125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latin typeface="Plus Jakarta Sans"/>
              </a:rPr>
              <a:t>Slanje</a:t>
            </a:r>
            <a:r>
              <a:rPr sz="1125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1125" b="1" i="0" u="none" dirty="0" err="1">
                <a:solidFill>
                  <a:srgbClr val="0F172A"/>
                </a:solidFill>
                <a:latin typeface="Plus Jakarta Sans"/>
              </a:rPr>
              <a:t>sljedećeg</a:t>
            </a:r>
            <a:r>
              <a:rPr sz="1125" b="1" i="0" u="none" dirty="0">
                <a:solidFill>
                  <a:srgbClr val="0F172A"/>
                </a:solidFill>
                <a:latin typeface="Plus Jakarta Sans"/>
              </a:rPr>
              <a:t> dana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3900" y="4378523"/>
            <a:ext cx="7772362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Uzorci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se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najkasnije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sljedećeg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dana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šalju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u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laboratorij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na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975" b="0" i="0" u="none" dirty="0" err="1">
                <a:solidFill>
                  <a:srgbClr val="475569"/>
                </a:solidFill>
                <a:latin typeface="Plus Jakarta Sans"/>
              </a:rPr>
              <a:t>analizu</a:t>
            </a:r>
            <a:r>
              <a:rPr sz="975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pic>
        <p:nvPicPr>
          <p:cNvPr id="4102" name="Picture 6" descr="Milk Recording - Dairy Data">
            <a:extLst>
              <a:ext uri="{FF2B5EF4-FFF2-40B4-BE49-F238E27FC236}">
                <a16:creationId xmlns:a16="http://schemas.microsoft.com/office/drawing/2014/main" id="{EFE997DA-00FB-468F-950F-C30A3C0E1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590" y="2210169"/>
            <a:ext cx="4392315" cy="292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200775"/>
            <a:ext cx="11125200" cy="352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33400" y="6200775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668000" y="6324600"/>
            <a:ext cx="990600" cy="2286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33400" y="3154560"/>
            <a:ext cx="5467350" cy="1066800"/>
          </a:xfrm>
          <a:prstGeom prst="roundRect">
            <a:avLst>
              <a:gd name="adj" fmla="val 1071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" y="3383160"/>
            <a:ext cx="152400" cy="1524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275" y="3383160"/>
            <a:ext cx="152400" cy="152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3400" y="619125"/>
            <a:ext cx="11658600" cy="3199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2100" b="1" i="0" u="none">
                <a:solidFill>
                  <a:srgbClr val="0F172A"/>
                </a:solidFill>
                <a:latin typeface="Plus Jakarta Sans"/>
              </a:rPr>
              <a:t>12. Šta farmer dobija iz nalaza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977205"/>
            <a:ext cx="11658600" cy="1980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Korisni podaci koji pomažu u vođenju farme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6362700"/>
            <a:ext cx="334565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Kontrola</a:t>
            </a:r>
            <a:r>
              <a:rPr sz="975" b="1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mliječnosti</a:t>
            </a:r>
            <a:r>
              <a:rPr sz="975" b="1" i="0" u="none" dirty="0">
                <a:solidFill>
                  <a:srgbClr val="64748B"/>
                </a:solidFill>
                <a:latin typeface="Plus Jakarta Sans"/>
              </a:rPr>
              <a:t> u </a:t>
            </a:r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sistemu</a:t>
            </a:r>
            <a:r>
              <a:rPr sz="975" b="1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robotske</a:t>
            </a:r>
            <a:r>
              <a:rPr sz="975" b="1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muže</a:t>
            </a:r>
            <a:endParaRPr sz="975" b="1" i="0" u="none" dirty="0">
              <a:solidFill>
                <a:srgbClr val="64748B"/>
              </a:solidFill>
              <a:latin typeface="Plus Jakarta Sa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82300" y="6362700"/>
            <a:ext cx="857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 dirty="0" err="1">
                <a:solidFill>
                  <a:srgbClr val="2563EB"/>
                </a:solidFill>
                <a:latin typeface="Plus Jakarta Sans"/>
              </a:rPr>
              <a:t>Slajd</a:t>
            </a:r>
            <a:r>
              <a:rPr sz="975" b="1" i="0" u="none" dirty="0">
                <a:solidFill>
                  <a:srgbClr val="2563EB"/>
                </a:solidFill>
                <a:latin typeface="Plus Jakarta Sans"/>
              </a:rPr>
              <a:t> 1</a:t>
            </a:r>
            <a:r>
              <a:rPr lang="bs-Latn-BA" sz="975" b="1" i="0" u="none" dirty="0">
                <a:solidFill>
                  <a:srgbClr val="2563EB"/>
                </a:solidFill>
                <a:latin typeface="Plus Jakarta Sans"/>
              </a:rPr>
              <a:t>2</a:t>
            </a:r>
            <a:r>
              <a:rPr sz="975" b="1" i="0" u="none" dirty="0">
                <a:solidFill>
                  <a:srgbClr val="2563EB"/>
                </a:solidFill>
                <a:latin typeface="Plus Jakarta Sans"/>
              </a:rPr>
              <a:t> od 15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3425" y="3354585"/>
            <a:ext cx="1570943" cy="215444"/>
          </a:xfrm>
          <a:prstGeom prst="rect">
            <a:avLst/>
          </a:prstGeom>
          <a:noFill/>
        </p:spPr>
        <p:txBody>
          <a:bodyPr wrap="none" lIns="20955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0F172A"/>
                </a:solidFill>
                <a:latin typeface="Plus Jakarta Sans"/>
              </a:rPr>
              <a:t>Zdravlje vimena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3425" y="3649860"/>
            <a:ext cx="5162550" cy="3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1400" b="0" i="0" u="none">
                <a:solidFill>
                  <a:srgbClr val="475569"/>
                </a:solidFill>
                <a:latin typeface="Plus Jakarta Sans"/>
              </a:rPr>
              <a:t>Broj somatskih ćelija (SSČ) tačno pokazuje koja krava ima skrivenu upalu vimena, pa je možete liječiti na vrijeme.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DCD49E6-C668-493C-BA23-A47C01B81F0B}"/>
              </a:ext>
            </a:extLst>
          </p:cNvPr>
          <p:cNvGrpSpPr/>
          <p:nvPr/>
        </p:nvGrpSpPr>
        <p:grpSpPr>
          <a:xfrm>
            <a:off x="6191250" y="3154560"/>
            <a:ext cx="6000750" cy="1066800"/>
            <a:chOff x="6191250" y="3154560"/>
            <a:chExt cx="6000750" cy="1066800"/>
          </a:xfrm>
        </p:grpSpPr>
        <p:sp>
          <p:nvSpPr>
            <p:cNvPr id="6" name="Rounded Rectangle 5"/>
            <p:cNvSpPr/>
            <p:nvPr/>
          </p:nvSpPr>
          <p:spPr>
            <a:xfrm>
              <a:off x="6191250" y="3154560"/>
              <a:ext cx="5467350" cy="1066800"/>
            </a:xfrm>
            <a:prstGeom prst="roundRect">
              <a:avLst>
                <a:gd name="adj" fmla="val 10714"/>
              </a:avLst>
            </a:prstGeom>
            <a:solidFill>
              <a:srgbClr val="F8FAFC"/>
            </a:solidFill>
            <a:ln w="9525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391275" y="3354585"/>
              <a:ext cx="5800725" cy="200025"/>
            </a:xfrm>
            <a:prstGeom prst="rect">
              <a:avLst/>
            </a:prstGeom>
            <a:noFill/>
          </p:spPr>
          <p:txBody>
            <a:bodyPr wrap="none" lIns="209550" tIns="0" rIns="0" bIns="0" anchor="t">
              <a:spAutoFit/>
            </a:bodyPr>
            <a:lstStyle/>
            <a:p>
              <a:pPr algn="l"/>
              <a:r>
                <a:rPr sz="1200" b="1" i="0" u="none" dirty="0" err="1">
                  <a:solidFill>
                    <a:srgbClr val="0F172A"/>
                  </a:solidFill>
                  <a:latin typeface="Plus Jakarta Sans"/>
                </a:rPr>
                <a:t>Pravilna</a:t>
              </a:r>
              <a:r>
                <a:rPr sz="1200" b="1" i="0" u="none" dirty="0">
                  <a:solidFill>
                    <a:srgbClr val="0F172A"/>
                  </a:solidFill>
                  <a:latin typeface="Plus Jakarta Sans"/>
                </a:rPr>
                <a:t> </a:t>
              </a:r>
              <a:r>
                <a:rPr sz="1200" b="1" i="0" u="none" dirty="0" err="1">
                  <a:solidFill>
                    <a:srgbClr val="0F172A"/>
                  </a:solidFill>
                  <a:latin typeface="Plus Jakarta Sans"/>
                </a:rPr>
                <a:t>ishrana</a:t>
              </a:r>
              <a:endParaRPr sz="1200" b="1" i="0" u="none" dirty="0">
                <a:solidFill>
                  <a:srgbClr val="0F172A"/>
                </a:solidFill>
                <a:latin typeface="Plus Jakarta Sans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391275" y="3649860"/>
              <a:ext cx="5162550" cy="3714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462"/>
                </a:lnSpc>
              </a:pPr>
              <a:r>
                <a:rPr sz="975" b="0" i="0" u="none" dirty="0" err="1">
                  <a:solidFill>
                    <a:srgbClr val="475569"/>
                  </a:solidFill>
                  <a:latin typeface="Plus Jakarta Sans"/>
                </a:rPr>
                <a:t>Procenat</a:t>
              </a:r>
              <a:r>
                <a:rPr sz="97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975" b="0" i="0" u="none" dirty="0" err="1">
                  <a:solidFill>
                    <a:srgbClr val="475569"/>
                  </a:solidFill>
                  <a:latin typeface="Plus Jakarta Sans"/>
                </a:rPr>
                <a:t>masti</a:t>
              </a:r>
              <a:r>
                <a:rPr sz="975" b="0" i="0" u="none" dirty="0">
                  <a:solidFill>
                    <a:srgbClr val="475569"/>
                  </a:solidFill>
                  <a:latin typeface="Plus Jakarta Sans"/>
                </a:rPr>
                <a:t> i </a:t>
              </a:r>
              <a:r>
                <a:rPr sz="975" b="0" i="0" u="none" dirty="0" err="1">
                  <a:solidFill>
                    <a:srgbClr val="475569"/>
                  </a:solidFill>
                  <a:latin typeface="Plus Jakarta Sans"/>
                </a:rPr>
                <a:t>proteina</a:t>
              </a:r>
              <a:r>
                <a:rPr sz="97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975" b="0" i="0" u="none" dirty="0" err="1">
                  <a:solidFill>
                    <a:srgbClr val="475569"/>
                  </a:solidFill>
                  <a:latin typeface="Plus Jakarta Sans"/>
                </a:rPr>
                <a:t>pokazuje</a:t>
              </a:r>
              <a:r>
                <a:rPr sz="975" b="0" i="0" u="none" dirty="0">
                  <a:solidFill>
                    <a:srgbClr val="475569"/>
                  </a:solidFill>
                  <a:latin typeface="Plus Jakarta Sans"/>
                </a:rPr>
                <a:t> da li </a:t>
              </a:r>
              <a:r>
                <a:rPr sz="975" b="0" i="0" u="none" dirty="0" err="1">
                  <a:solidFill>
                    <a:srgbClr val="475569"/>
                  </a:solidFill>
                  <a:latin typeface="Plus Jakarta Sans"/>
                </a:rPr>
                <a:t>krave</a:t>
              </a:r>
              <a:r>
                <a:rPr sz="97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975" b="0" i="0" u="none" dirty="0" err="1">
                  <a:solidFill>
                    <a:srgbClr val="475569"/>
                  </a:solidFill>
                  <a:latin typeface="Plus Jakarta Sans"/>
                </a:rPr>
                <a:t>dobijaju</a:t>
              </a:r>
              <a:r>
                <a:rPr sz="97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975" b="0" i="0" u="none" dirty="0" err="1">
                  <a:solidFill>
                    <a:srgbClr val="475569"/>
                  </a:solidFill>
                  <a:latin typeface="Plus Jakarta Sans"/>
                </a:rPr>
                <a:t>dovoljno</a:t>
              </a:r>
              <a:r>
                <a:rPr sz="97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975" b="0" i="0" u="none" dirty="0" err="1">
                  <a:solidFill>
                    <a:srgbClr val="475569"/>
                  </a:solidFill>
                  <a:latin typeface="Plus Jakarta Sans"/>
                </a:rPr>
                <a:t>kvalitetne</a:t>
              </a:r>
              <a:r>
                <a:rPr sz="97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975" b="0" i="0" u="none" dirty="0" err="1">
                  <a:solidFill>
                    <a:srgbClr val="475569"/>
                  </a:solidFill>
                  <a:latin typeface="Plus Jakarta Sans"/>
                </a:rPr>
                <a:t>hrane</a:t>
              </a:r>
              <a:r>
                <a:rPr sz="975" b="0" i="0" u="none" dirty="0">
                  <a:solidFill>
                    <a:srgbClr val="475569"/>
                  </a:solidFill>
                  <a:latin typeface="Plus Jakarta Sans"/>
                </a:rPr>
                <a:t> i </a:t>
              </a:r>
              <a:r>
                <a:rPr sz="975" b="0" i="0" u="none" dirty="0" err="1">
                  <a:solidFill>
                    <a:srgbClr val="475569"/>
                  </a:solidFill>
                  <a:latin typeface="Plus Jakarta Sans"/>
                </a:rPr>
                <a:t>dobre</a:t>
              </a:r>
              <a:r>
                <a:rPr sz="97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975" b="0" i="0" u="none" dirty="0" err="1">
                  <a:solidFill>
                    <a:srgbClr val="475569"/>
                  </a:solidFill>
                  <a:latin typeface="Plus Jakarta Sans"/>
                </a:rPr>
                <a:t>kabaste</a:t>
              </a:r>
              <a:r>
                <a:rPr sz="97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975" b="0" i="0" u="none" dirty="0" err="1">
                  <a:solidFill>
                    <a:srgbClr val="475569"/>
                  </a:solidFill>
                  <a:latin typeface="Plus Jakarta Sans"/>
                </a:rPr>
                <a:t>obroke</a:t>
              </a:r>
              <a:r>
                <a:rPr sz="975" b="0" i="0" u="none" dirty="0">
                  <a:solidFill>
                    <a:srgbClr val="475569"/>
                  </a:solidFill>
                  <a:latin typeface="Plus Jakarta Sans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704850"/>
            <a:ext cx="513922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s-Latn-BA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13.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Budućnost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lang="bs-Latn-BA" sz="2400" b="1" dirty="0">
                <a:solidFill>
                  <a:srgbClr val="0F172A"/>
                </a:solidFill>
                <a:latin typeface="Plus Jakarta Sans"/>
              </a:rPr>
              <a:t>k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ontrole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lang="bs-Latn-BA" sz="2400" b="1" dirty="0">
                <a:solidFill>
                  <a:srgbClr val="0F172A"/>
                </a:solidFill>
                <a:latin typeface="Plus Jakarta Sans"/>
              </a:rPr>
              <a:t>m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liječnosti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Plus Jakarta Sans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3707" y="2408396"/>
            <a:ext cx="8667750" cy="6098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 algn="just">
              <a:lnSpc>
                <a:spcPts val="2520"/>
              </a:lnSpc>
              <a:defRPr/>
            </a:pPr>
            <a:r>
              <a:rPr lang="bs-Latn-BA" b="1" dirty="0">
                <a:solidFill>
                  <a:srgbClr val="0F172A"/>
                </a:solidFill>
                <a:latin typeface="Plus Jakarta Sans"/>
              </a:rPr>
              <a:t>Robotski sistemi muže omogućavaju kontinuirano praćenje važnih pokazatelja za upravljanje mliječnim stadom kao sto su: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Plus Jakarta Sans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4A47E3-A737-4D6C-8DEF-2EA07A33C5CD}"/>
              </a:ext>
            </a:extLst>
          </p:cNvPr>
          <p:cNvGrpSpPr/>
          <p:nvPr/>
        </p:nvGrpSpPr>
        <p:grpSpPr>
          <a:xfrm>
            <a:off x="1093707" y="3842730"/>
            <a:ext cx="3235352" cy="430299"/>
            <a:chOff x="565884" y="4013745"/>
            <a:chExt cx="3235352" cy="43029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3DEB38F-2375-4736-B7EC-E67650DFBBF5}"/>
                </a:ext>
              </a:extLst>
            </p:cNvPr>
            <p:cNvGrpSpPr/>
            <p:nvPr/>
          </p:nvGrpSpPr>
          <p:grpSpPr>
            <a:xfrm>
              <a:off x="659026" y="4013745"/>
              <a:ext cx="3142210" cy="430299"/>
              <a:chOff x="659026" y="4013745"/>
              <a:chExt cx="3142210" cy="430299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659026" y="4013745"/>
                <a:ext cx="1888337" cy="2077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bs-Latn-BA" sz="13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84C7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         </a:t>
                </a:r>
                <a:r>
                  <a:rPr kumimoji="0" sz="135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284C7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Bolje</a:t>
                </a:r>
                <a:r>
                  <a:rPr kumimoji="0" sz="13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84C7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 </a:t>
                </a:r>
                <a:r>
                  <a:rPr lang="bs-Latn-BA" sz="1350" b="1" dirty="0">
                    <a:solidFill>
                      <a:srgbClr val="0284C7"/>
                    </a:solidFill>
                    <a:latin typeface="Plus Jakarta Sans"/>
                  </a:rPr>
                  <a:t>z</a:t>
                </a:r>
                <a:r>
                  <a:rPr kumimoji="0" sz="135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284C7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dravlje</a:t>
                </a:r>
                <a:r>
                  <a:rPr kumimoji="0" sz="13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84C7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 </a:t>
                </a:r>
                <a:r>
                  <a:rPr lang="bs-Latn-BA" sz="1350" b="1" dirty="0">
                    <a:solidFill>
                      <a:srgbClr val="0284C7"/>
                    </a:solidFill>
                    <a:latin typeface="Plus Jakarta Sans"/>
                  </a:rPr>
                  <a:t>s</a:t>
                </a:r>
                <a:r>
                  <a:rPr kumimoji="0" sz="135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284C7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tadа</a:t>
                </a:r>
                <a:endParaRPr kumimoji="0" sz="1350" b="1" i="0" u="none" strike="noStrike" kern="1200" cap="none" spc="0" normalizeH="0" baseline="0" noProof="0" dirty="0">
                  <a:ln>
                    <a:noFill/>
                  </a:ln>
                  <a:solidFill>
                    <a:srgbClr val="0284C7"/>
                  </a:solidFill>
                  <a:effectLst/>
                  <a:uLnTx/>
                  <a:uFillTx/>
                  <a:latin typeface="Plus Jakarta Sans"/>
                  <a:ea typeface="+mn-ea"/>
                  <a:cs typeface="+mn-cs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948648" y="4270920"/>
                <a:ext cx="2852588" cy="173124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125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Manja</a:t>
                </a:r>
                <a:r>
                  <a:rPr kumimoji="0" sz="112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 </a:t>
                </a:r>
                <a:r>
                  <a:rPr kumimoji="0" sz="1125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upotreba</a:t>
                </a:r>
                <a:r>
                  <a:rPr kumimoji="0" sz="112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 </a:t>
                </a:r>
                <a:r>
                  <a:rPr kumimoji="0" sz="1125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antibiotika</a:t>
                </a:r>
                <a:endParaRPr kumimoji="0" sz="1125" b="0" i="0" u="none" strike="noStrike" kern="1200" cap="none" spc="0" normalizeH="0" baseline="0" noProof="0" dirty="0">
                  <a:ln>
                    <a:noFill/>
                  </a:ln>
                  <a:solidFill>
                    <a:srgbClr val="64748B"/>
                  </a:solidFill>
                  <a:effectLst/>
                  <a:uLnTx/>
                  <a:uFillTx/>
                  <a:latin typeface="Plus Jakarta Sans"/>
                  <a:ea typeface="+mn-ea"/>
                  <a:cs typeface="+mn-cs"/>
                </a:endParaRPr>
              </a:p>
            </p:txBody>
          </p:sp>
        </p:grpSp>
        <p:pic>
          <p:nvPicPr>
            <p:cNvPr id="1026" name="Picture 2" descr="Medical ">
              <a:extLst>
                <a:ext uri="{FF2B5EF4-FFF2-40B4-BE49-F238E27FC236}">
                  <a16:creationId xmlns:a16="http://schemas.microsoft.com/office/drawing/2014/main" id="{F9CE2B41-2B29-4D77-B258-CD1B9C352B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884" y="4013745"/>
              <a:ext cx="300891" cy="3008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67E5080-3BFB-428B-ADF0-0E802FC2B141}"/>
              </a:ext>
            </a:extLst>
          </p:cNvPr>
          <p:cNvGrpSpPr/>
          <p:nvPr/>
        </p:nvGrpSpPr>
        <p:grpSpPr>
          <a:xfrm>
            <a:off x="7912930" y="3842730"/>
            <a:ext cx="2909235" cy="619125"/>
            <a:chOff x="6624819" y="4013745"/>
            <a:chExt cx="2909235" cy="61912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EA053F8-7517-49F9-8177-53D52200CBFE}"/>
                </a:ext>
              </a:extLst>
            </p:cNvPr>
            <p:cNvGrpSpPr/>
            <p:nvPr/>
          </p:nvGrpSpPr>
          <p:grpSpPr>
            <a:xfrm>
              <a:off x="6981950" y="4013745"/>
              <a:ext cx="2552104" cy="619125"/>
              <a:chOff x="6981950" y="4013745"/>
              <a:chExt cx="2552104" cy="619125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6981950" y="4013745"/>
                <a:ext cx="1596591" cy="2077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lvl="0"/>
                <a:r>
                  <a:rPr kumimoji="0" sz="135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284C7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Genetski</a:t>
                </a:r>
                <a:r>
                  <a:rPr kumimoji="0" sz="13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84C7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 </a:t>
                </a:r>
                <a:r>
                  <a:rPr lang="bs-Latn-BA" sz="1350" b="1" dirty="0">
                    <a:solidFill>
                      <a:srgbClr val="0284C7"/>
                    </a:solidFill>
                    <a:latin typeface="Plus Jakarta Sans"/>
                  </a:rPr>
                  <a:t>n</a:t>
                </a:r>
                <a:r>
                  <a:rPr kumimoji="0" sz="135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284C7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apredak</a:t>
                </a:r>
                <a:endParaRPr kumimoji="0" sz="1350" b="1" i="0" u="none" strike="noStrike" kern="1200" cap="none" spc="0" normalizeH="0" baseline="0" noProof="0" dirty="0">
                  <a:ln>
                    <a:noFill/>
                  </a:ln>
                  <a:solidFill>
                    <a:srgbClr val="0284C7"/>
                  </a:solidFill>
                  <a:effectLst/>
                  <a:uLnTx/>
                  <a:uFillTx/>
                  <a:latin typeface="Plus Jakarta Sans"/>
                  <a:ea typeface="+mn-ea"/>
                  <a:cs typeface="+mn-cs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981950" y="4270920"/>
                <a:ext cx="2552104" cy="36195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125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Preciznije</a:t>
                </a:r>
                <a:r>
                  <a:rPr kumimoji="0" sz="112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 </a:t>
                </a:r>
                <a:r>
                  <a:rPr kumimoji="0" sz="1125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procjene</a:t>
                </a:r>
                <a:r>
                  <a:rPr kumimoji="0" sz="112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 </a:t>
                </a:r>
                <a:r>
                  <a:rPr kumimoji="0" sz="1125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uzgojnih</a:t>
                </a:r>
                <a:r>
                  <a:rPr kumimoji="0" sz="112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 </a:t>
                </a:r>
                <a:r>
                  <a:rPr kumimoji="0" sz="1125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vrijednosti</a:t>
                </a:r>
                <a:r>
                  <a:rPr kumimoji="0" sz="112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.</a:t>
                </a:r>
              </a:p>
            </p:txBody>
          </p:sp>
        </p:grpSp>
        <p:pic>
          <p:nvPicPr>
            <p:cNvPr id="1030" name="Picture 6" descr="Dna ">
              <a:extLst>
                <a:ext uri="{FF2B5EF4-FFF2-40B4-BE49-F238E27FC236}">
                  <a16:creationId xmlns:a16="http://schemas.microsoft.com/office/drawing/2014/main" id="{EC7CE7B3-CE46-4241-A7BE-D867E0F1E4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4819" y="4027077"/>
              <a:ext cx="303203" cy="3032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5E6A3FF-CD51-4BFF-B29A-FB16EC1F7D6E}"/>
              </a:ext>
            </a:extLst>
          </p:cNvPr>
          <p:cNvGrpSpPr/>
          <p:nvPr/>
        </p:nvGrpSpPr>
        <p:grpSpPr>
          <a:xfrm>
            <a:off x="4514195" y="3842730"/>
            <a:ext cx="3198450" cy="636452"/>
            <a:chOff x="3690358" y="3996418"/>
            <a:chExt cx="3198450" cy="63645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EAAFC09-7CE0-4B4C-934A-BFD181B45431}"/>
                </a:ext>
              </a:extLst>
            </p:cNvPr>
            <p:cNvGrpSpPr/>
            <p:nvPr/>
          </p:nvGrpSpPr>
          <p:grpSpPr>
            <a:xfrm>
              <a:off x="4045001" y="4013745"/>
              <a:ext cx="2843807" cy="619125"/>
              <a:chOff x="4045001" y="4013745"/>
              <a:chExt cx="2843807" cy="619125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4046316" y="4013745"/>
                <a:ext cx="1623842" cy="2077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35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284C7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Veća</a:t>
                </a:r>
                <a:r>
                  <a:rPr kumimoji="0" sz="13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84C7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 </a:t>
                </a:r>
                <a:r>
                  <a:rPr lang="bs-Latn-BA" sz="1350" b="1" dirty="0">
                    <a:solidFill>
                      <a:srgbClr val="0284C7"/>
                    </a:solidFill>
                    <a:latin typeface="Plus Jakarta Sans"/>
                  </a:rPr>
                  <a:t>p</a:t>
                </a:r>
                <a:r>
                  <a:rPr kumimoji="0" sz="135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284C7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rofitabilnost</a:t>
                </a:r>
                <a:endParaRPr kumimoji="0" sz="1350" b="1" i="0" u="none" strike="noStrike" kern="1200" cap="none" spc="0" normalizeH="0" baseline="0" noProof="0" dirty="0">
                  <a:ln>
                    <a:noFill/>
                  </a:ln>
                  <a:solidFill>
                    <a:srgbClr val="0284C7"/>
                  </a:solidFill>
                  <a:effectLst/>
                  <a:uLnTx/>
                  <a:uFillTx/>
                  <a:latin typeface="Plus Jakarta Sans"/>
                  <a:ea typeface="+mn-ea"/>
                  <a:cs typeface="+mn-cs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4045001" y="4270920"/>
                <a:ext cx="2843807" cy="36195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125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Optimizacija</a:t>
                </a:r>
                <a:r>
                  <a:rPr kumimoji="0" sz="112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 </a:t>
                </a:r>
                <a:r>
                  <a:rPr kumimoji="0" sz="1125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ishrane</a:t>
                </a:r>
                <a:r>
                  <a:rPr kumimoji="0" sz="112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 i </a:t>
                </a:r>
                <a:r>
                  <a:rPr kumimoji="0" sz="1125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duži</a:t>
                </a:r>
                <a:r>
                  <a:rPr kumimoji="0" sz="112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 </a:t>
                </a:r>
                <a:r>
                  <a:rPr kumimoji="0" sz="1125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životni</a:t>
                </a:r>
                <a:r>
                  <a:rPr kumimoji="0" sz="112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 </a:t>
                </a:r>
                <a:r>
                  <a:rPr kumimoji="0" sz="1125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vijek</a:t>
                </a:r>
                <a:r>
                  <a:rPr kumimoji="0" sz="112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 </a:t>
                </a:r>
                <a:r>
                  <a:rPr kumimoji="0" sz="1125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krava</a:t>
                </a:r>
                <a:r>
                  <a:rPr kumimoji="0" sz="112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4748B"/>
                    </a:solidFill>
                    <a:effectLst/>
                    <a:uLnTx/>
                    <a:uFillTx/>
                    <a:latin typeface="Plus Jakarta Sans"/>
                    <a:ea typeface="+mn-ea"/>
                    <a:cs typeface="+mn-cs"/>
                  </a:rPr>
                  <a:t>.</a:t>
                </a:r>
              </a:p>
            </p:txBody>
          </p:sp>
        </p:grpSp>
        <p:pic>
          <p:nvPicPr>
            <p:cNvPr id="1032" name="Picture 8" descr="Invesment ">
              <a:extLst>
                <a:ext uri="{FF2B5EF4-FFF2-40B4-BE49-F238E27FC236}">
                  <a16:creationId xmlns:a16="http://schemas.microsoft.com/office/drawing/2014/main" id="{12EC709F-183F-487A-8B1E-252885145A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0358" y="3996418"/>
              <a:ext cx="300715" cy="3007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A2E3A150-F13C-4754-87E8-8AA21CD8BA8C}"/>
              </a:ext>
            </a:extLst>
          </p:cNvPr>
          <p:cNvSpPr/>
          <p:nvPr/>
        </p:nvSpPr>
        <p:spPr>
          <a:xfrm>
            <a:off x="533400" y="6200775"/>
            <a:ext cx="11125200" cy="352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2906D95-CE79-44A4-8A79-D8FC87A67F77}"/>
              </a:ext>
            </a:extLst>
          </p:cNvPr>
          <p:cNvSpPr/>
          <p:nvPr/>
        </p:nvSpPr>
        <p:spPr>
          <a:xfrm>
            <a:off x="533400" y="6200775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">
            <a:extLst>
              <a:ext uri="{FF2B5EF4-FFF2-40B4-BE49-F238E27FC236}">
                <a16:creationId xmlns:a16="http://schemas.microsoft.com/office/drawing/2014/main" id="{0DA55D85-46B2-4FDC-AC21-A644F4C7EBEE}"/>
              </a:ext>
            </a:extLst>
          </p:cNvPr>
          <p:cNvSpPr/>
          <p:nvPr/>
        </p:nvSpPr>
        <p:spPr>
          <a:xfrm>
            <a:off x="10668000" y="6324600"/>
            <a:ext cx="990600" cy="2286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E865179-9D57-49A0-A722-DE77406ABC83}"/>
              </a:ext>
            </a:extLst>
          </p:cNvPr>
          <p:cNvSpPr txBox="1"/>
          <p:nvPr/>
        </p:nvSpPr>
        <p:spPr>
          <a:xfrm>
            <a:off x="533400" y="6362700"/>
            <a:ext cx="334565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Kontrola</a:t>
            </a:r>
            <a:r>
              <a:rPr sz="975" b="1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mliječnosti</a:t>
            </a:r>
            <a:r>
              <a:rPr sz="975" b="1" i="0" u="none" dirty="0">
                <a:solidFill>
                  <a:srgbClr val="64748B"/>
                </a:solidFill>
                <a:latin typeface="Plus Jakarta Sans"/>
              </a:rPr>
              <a:t> u </a:t>
            </a:r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sistemu</a:t>
            </a:r>
            <a:r>
              <a:rPr sz="975" b="1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robotske</a:t>
            </a:r>
            <a:r>
              <a:rPr sz="975" b="1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muže</a:t>
            </a:r>
            <a:endParaRPr sz="975" b="1" i="0" u="none" dirty="0">
              <a:solidFill>
                <a:srgbClr val="64748B"/>
              </a:solidFill>
              <a:latin typeface="Plus Jakarta San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6ADA120-5392-44CC-AC48-E38AB022F957}"/>
              </a:ext>
            </a:extLst>
          </p:cNvPr>
          <p:cNvSpPr txBox="1"/>
          <p:nvPr/>
        </p:nvSpPr>
        <p:spPr>
          <a:xfrm>
            <a:off x="10782300" y="6362700"/>
            <a:ext cx="857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 dirty="0" err="1">
                <a:solidFill>
                  <a:srgbClr val="2563EB"/>
                </a:solidFill>
                <a:latin typeface="Plus Jakarta Sans"/>
              </a:rPr>
              <a:t>Slajd</a:t>
            </a:r>
            <a:r>
              <a:rPr sz="975" b="1" i="0" u="none" dirty="0">
                <a:solidFill>
                  <a:srgbClr val="2563EB"/>
                </a:solidFill>
                <a:latin typeface="Plus Jakarta Sans"/>
              </a:rPr>
              <a:t> 13 od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174" y="2974181"/>
            <a:ext cx="285750" cy="228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704850"/>
            <a:ext cx="589103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bs-Latn-BA" sz="2400" b="1" i="0" u="none" dirty="0">
                <a:solidFill>
                  <a:srgbClr val="0F172A"/>
                </a:solidFill>
                <a:latin typeface="Plus Jakarta Sans"/>
              </a:rPr>
              <a:t>14. </a:t>
            </a:r>
            <a:r>
              <a:rPr sz="2400" b="1" i="0" u="none" dirty="0" err="1">
                <a:solidFill>
                  <a:srgbClr val="0F172A"/>
                </a:solidFill>
                <a:latin typeface="Plus Jakarta Sans"/>
              </a:rPr>
              <a:t>Ključni</a:t>
            </a:r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lang="bs-Latn-BA" sz="2400" b="1" dirty="0">
                <a:solidFill>
                  <a:srgbClr val="0F172A"/>
                </a:solidFill>
                <a:latin typeface="Plus Jakarta Sans"/>
              </a:rPr>
              <a:t>i</a:t>
            </a:r>
            <a:r>
              <a:rPr sz="2400" b="1" i="0" u="none" dirty="0" err="1">
                <a:solidFill>
                  <a:srgbClr val="0F172A"/>
                </a:solidFill>
                <a:latin typeface="Plus Jakarta Sans"/>
              </a:rPr>
              <a:t>zazovi</a:t>
            </a:r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 i </a:t>
            </a:r>
            <a:r>
              <a:rPr lang="bs-Latn-BA" sz="2400" b="1" dirty="0">
                <a:solidFill>
                  <a:srgbClr val="0F172A"/>
                </a:solidFill>
                <a:latin typeface="Plus Jakarta Sans"/>
              </a:rPr>
              <a:t>p</a:t>
            </a:r>
            <a:r>
              <a:rPr sz="2400" b="1" i="0" u="none" dirty="0" err="1">
                <a:solidFill>
                  <a:srgbClr val="0F172A"/>
                </a:solidFill>
                <a:latin typeface="Plus Jakarta Sans"/>
              </a:rPr>
              <a:t>reporuke</a:t>
            </a:r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 za </a:t>
            </a:r>
            <a:r>
              <a:rPr lang="bs-Latn-BA" sz="2400" b="1" dirty="0">
                <a:solidFill>
                  <a:srgbClr val="0F172A"/>
                </a:solidFill>
                <a:latin typeface="Plus Jakarta Sans"/>
              </a:rPr>
              <a:t>f</a:t>
            </a:r>
            <a:r>
              <a:rPr sz="2400" b="1" i="0" u="none" dirty="0" err="1">
                <a:solidFill>
                  <a:srgbClr val="0F172A"/>
                </a:solidFill>
                <a:latin typeface="Plus Jakarta Sans"/>
              </a:rPr>
              <a:t>armere</a:t>
            </a:r>
            <a:endParaRPr sz="2400" b="1" i="0" u="none" dirty="0">
              <a:solidFill>
                <a:srgbClr val="0F172A"/>
              </a:solidFill>
              <a:latin typeface="Plus Jakarta San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F2CD53E-4A72-4D6E-96AC-75CBD38CA01B}"/>
              </a:ext>
            </a:extLst>
          </p:cNvPr>
          <p:cNvGrpSpPr/>
          <p:nvPr/>
        </p:nvGrpSpPr>
        <p:grpSpPr>
          <a:xfrm>
            <a:off x="4337694" y="1758314"/>
            <a:ext cx="3768774" cy="2147887"/>
            <a:chOff x="4368849" y="2621756"/>
            <a:chExt cx="3768774" cy="2147887"/>
          </a:xfrm>
        </p:grpSpPr>
        <p:sp>
          <p:nvSpPr>
            <p:cNvPr id="3" name="Rounded Rectangle 2"/>
            <p:cNvSpPr/>
            <p:nvPr/>
          </p:nvSpPr>
          <p:spPr>
            <a:xfrm>
              <a:off x="4368849" y="2621756"/>
              <a:ext cx="3454449" cy="2147887"/>
            </a:xfrm>
            <a:prstGeom prst="roundRect">
              <a:avLst>
                <a:gd name="adj" fmla="val 5321"/>
              </a:avLst>
            </a:prstGeom>
            <a:solidFill>
              <a:srgbClr val="FFFFFF"/>
            </a:solidFill>
            <a:ln w="9525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070521" y="2906066"/>
              <a:ext cx="3067102" cy="47625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500" b="1" i="0" u="none" dirty="0" err="1">
                  <a:solidFill>
                    <a:srgbClr val="0F172A"/>
                  </a:solidFill>
                  <a:latin typeface="Plus Jakarta Sans"/>
                </a:rPr>
                <a:t>Pouzdanost</a:t>
              </a:r>
              <a:r>
                <a:rPr sz="1500" b="1" i="0" u="none" dirty="0">
                  <a:solidFill>
                    <a:srgbClr val="0F172A"/>
                  </a:solidFill>
                  <a:latin typeface="Plus Jakarta Sans"/>
                </a:rPr>
                <a:t> </a:t>
              </a:r>
              <a:r>
                <a:rPr lang="bs-Latn-BA" sz="1500" b="1" dirty="0">
                  <a:solidFill>
                    <a:srgbClr val="0F172A"/>
                  </a:solidFill>
                  <a:latin typeface="Plus Jakarta Sans"/>
                </a:rPr>
                <a:t>i</a:t>
              </a:r>
              <a:r>
                <a:rPr sz="1500" b="1" i="0" u="none" dirty="0" err="1">
                  <a:solidFill>
                    <a:srgbClr val="0F172A"/>
                  </a:solidFill>
                  <a:latin typeface="Plus Jakarta Sans"/>
                </a:rPr>
                <a:t>nformatičkog</a:t>
              </a:r>
              <a:r>
                <a:rPr sz="1500" b="1" i="0" u="none" dirty="0">
                  <a:solidFill>
                    <a:srgbClr val="0F172A"/>
                  </a:solidFill>
                  <a:latin typeface="Plus Jakarta Sans"/>
                </a:rPr>
                <a:t> </a:t>
              </a:r>
              <a:r>
                <a:rPr lang="bs-Latn-BA" sz="1500" b="1" dirty="0">
                  <a:solidFill>
                    <a:srgbClr val="0F172A"/>
                  </a:solidFill>
                  <a:latin typeface="Plus Jakarta Sans"/>
                </a:rPr>
                <a:t>s</a:t>
              </a:r>
              <a:r>
                <a:rPr sz="1500" b="1" i="0" u="none" dirty="0" err="1">
                  <a:solidFill>
                    <a:srgbClr val="0F172A"/>
                  </a:solidFill>
                  <a:latin typeface="Plus Jakarta Sans"/>
                </a:rPr>
                <a:t>istema</a:t>
              </a:r>
              <a:endParaRPr sz="1500" b="1" i="0" u="none" dirty="0">
                <a:solidFill>
                  <a:srgbClr val="0F172A"/>
                </a:solidFill>
                <a:latin typeface="Plus Jakarta Sans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53355" y="3574256"/>
              <a:ext cx="2921049" cy="64293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687"/>
                </a:lnSpc>
              </a:pP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Stabilan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prenos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podataka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između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robota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,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lokalnog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računara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 i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baze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saveza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ključan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 je za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izbjegavanje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gubitka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zapisa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8FE4E5A-21CA-4607-87DC-BA9831FBB598}"/>
              </a:ext>
            </a:extLst>
          </p:cNvPr>
          <p:cNvGrpSpPr/>
          <p:nvPr/>
        </p:nvGrpSpPr>
        <p:grpSpPr>
          <a:xfrm>
            <a:off x="8033446" y="1755664"/>
            <a:ext cx="3454449" cy="2124075"/>
            <a:chOff x="8128099" y="2740818"/>
            <a:chExt cx="3454449" cy="1909762"/>
          </a:xfrm>
        </p:grpSpPr>
        <p:sp>
          <p:nvSpPr>
            <p:cNvPr id="4" name="Rounded Rectangle 3"/>
            <p:cNvSpPr/>
            <p:nvPr/>
          </p:nvSpPr>
          <p:spPr>
            <a:xfrm>
              <a:off x="8128099" y="2740818"/>
              <a:ext cx="3454449" cy="1909762"/>
            </a:xfrm>
            <a:prstGeom prst="roundRect">
              <a:avLst>
                <a:gd name="adj" fmla="val 5985"/>
              </a:avLst>
            </a:prstGeom>
            <a:solidFill>
              <a:srgbClr val="FFFFFF"/>
            </a:solidFill>
            <a:ln w="9525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7" name="Picture 6" descr="imag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42424" y="3038382"/>
              <a:ext cx="351350" cy="281079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8979244" y="3038382"/>
              <a:ext cx="1627048" cy="207542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500" b="1" i="0" u="none" dirty="0" err="1">
                  <a:solidFill>
                    <a:srgbClr val="0F172A"/>
                  </a:solidFill>
                  <a:latin typeface="Plus Jakarta Sans"/>
                </a:rPr>
                <a:t>Edukacija</a:t>
              </a:r>
              <a:r>
                <a:rPr sz="1500" b="1" i="0" u="none" dirty="0">
                  <a:solidFill>
                    <a:srgbClr val="0F172A"/>
                  </a:solidFill>
                  <a:latin typeface="Plus Jakarta Sans"/>
                </a:rPr>
                <a:t> </a:t>
              </a:r>
              <a:r>
                <a:rPr lang="bs-Latn-BA" sz="1500" b="1" dirty="0">
                  <a:solidFill>
                    <a:srgbClr val="0F172A"/>
                  </a:solidFill>
                  <a:latin typeface="Plus Jakarta Sans"/>
                </a:rPr>
                <a:t>o</a:t>
              </a:r>
              <a:r>
                <a:rPr sz="1500" b="1" i="0" u="none" dirty="0" err="1">
                  <a:solidFill>
                    <a:srgbClr val="0F172A"/>
                  </a:solidFill>
                  <a:latin typeface="Plus Jakarta Sans"/>
                </a:rPr>
                <a:t>soblja</a:t>
              </a:r>
              <a:endParaRPr sz="1500" b="1" i="0" u="none" dirty="0">
                <a:solidFill>
                  <a:srgbClr val="0F172A"/>
                </a:solidFill>
                <a:latin typeface="Plus Jakarta Sans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442424" y="3599596"/>
              <a:ext cx="2921049" cy="64293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687"/>
                </a:lnSpc>
              </a:pP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Farmer mora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znati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interpretirati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izvještaje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 i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odstupanja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, a ne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samo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sakupljati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podatke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 bez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operativnih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 </a:t>
              </a:r>
              <a:r>
                <a:rPr sz="1125" b="0" i="0" u="none" dirty="0" err="1">
                  <a:solidFill>
                    <a:srgbClr val="475569"/>
                  </a:solidFill>
                  <a:latin typeface="Plus Jakarta Sans"/>
                </a:rPr>
                <a:t>akcija</a:t>
              </a:r>
              <a:r>
                <a:rPr sz="1125" b="0" i="0" u="none" dirty="0">
                  <a:solidFill>
                    <a:srgbClr val="475569"/>
                  </a:solidFill>
                  <a:latin typeface="Plus Jakarta Sans"/>
                </a:rPr>
                <a:t>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291ABC0-C22A-4330-B11B-EE1B0A1BFF69}"/>
              </a:ext>
            </a:extLst>
          </p:cNvPr>
          <p:cNvGrpSpPr/>
          <p:nvPr/>
        </p:nvGrpSpPr>
        <p:grpSpPr>
          <a:xfrm>
            <a:off x="609600" y="1758314"/>
            <a:ext cx="3454449" cy="2124075"/>
            <a:chOff x="609600" y="1758314"/>
            <a:chExt cx="3454449" cy="2124075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F50BE5E-6C11-4EC8-BD5C-F2AB10F4A3CA}"/>
                </a:ext>
              </a:extLst>
            </p:cNvPr>
            <p:cNvGrpSpPr/>
            <p:nvPr/>
          </p:nvGrpSpPr>
          <p:grpSpPr>
            <a:xfrm>
              <a:off x="609600" y="1758314"/>
              <a:ext cx="3454449" cy="2124075"/>
              <a:chOff x="609600" y="2633662"/>
              <a:chExt cx="3454449" cy="2124075"/>
            </a:xfrm>
          </p:grpSpPr>
          <p:sp>
            <p:nvSpPr>
              <p:cNvPr id="2" name="Rounded Rectangle 1"/>
              <p:cNvSpPr/>
              <p:nvPr/>
            </p:nvSpPr>
            <p:spPr>
              <a:xfrm>
                <a:off x="609600" y="2633662"/>
                <a:ext cx="3454449" cy="2124075"/>
              </a:xfrm>
              <a:prstGeom prst="roundRect">
                <a:avLst>
                  <a:gd name="adj" fmla="val 5381"/>
                </a:avLst>
              </a:prstGeom>
              <a:solidFill>
                <a:srgbClr val="FFFFFF"/>
              </a:solidFill>
              <a:ln w="9525">
                <a:solidFill>
                  <a:srgbClr val="E2E8F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343023" y="2964617"/>
                <a:ext cx="1912383" cy="230832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500" b="1" i="0" u="none" dirty="0" err="1">
                    <a:solidFill>
                      <a:srgbClr val="0F172A"/>
                    </a:solidFill>
                    <a:latin typeface="Plus Jakarta Sans"/>
                  </a:rPr>
                  <a:t>Redovno</a:t>
                </a:r>
                <a:r>
                  <a:rPr sz="1500" b="1" i="0" u="none" dirty="0">
                    <a:solidFill>
                      <a:srgbClr val="0F172A"/>
                    </a:solidFill>
                    <a:latin typeface="Plus Jakarta Sans"/>
                  </a:rPr>
                  <a:t> </a:t>
                </a:r>
                <a:r>
                  <a:rPr lang="bs-Latn-BA" sz="1500" b="1" dirty="0">
                    <a:solidFill>
                      <a:srgbClr val="0F172A"/>
                    </a:solidFill>
                    <a:latin typeface="Plus Jakarta Sans"/>
                  </a:rPr>
                  <a:t>održavanje</a:t>
                </a:r>
                <a:endParaRPr sz="1500" b="1" i="0" u="none" dirty="0">
                  <a:solidFill>
                    <a:srgbClr val="0F172A"/>
                  </a:solidFill>
                  <a:latin typeface="Plus Jakarta Sans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923925" y="3586162"/>
                <a:ext cx="2943546" cy="1066061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>
                  <a:lnSpc>
                    <a:spcPts val="1687"/>
                  </a:lnSpc>
                </a:pPr>
                <a:r>
                  <a:rPr lang="bs-Latn-BA" sz="1125" dirty="0">
                    <a:solidFill>
                      <a:srgbClr val="475569"/>
                    </a:solidFill>
                    <a:latin typeface="Plus Jakarta Sans"/>
                  </a:rPr>
                  <a:t>Čist robot i ispravan uzorkivač daju sigurne rezultate</a:t>
                </a:r>
                <a:r>
                  <a:rPr sz="1125" b="0" i="0" u="none" dirty="0">
                    <a:solidFill>
                      <a:srgbClr val="475569"/>
                    </a:solidFill>
                    <a:latin typeface="Plus Jakarta Sans"/>
                  </a:rPr>
                  <a:t>.</a:t>
                </a:r>
                <a:r>
                  <a:rPr lang="bs-Latn-BA" sz="1125" dirty="0">
                    <a:solidFill>
                      <a:srgbClr val="475569"/>
                    </a:solidFill>
                    <a:latin typeface="Plus Jakarta Sans"/>
                  </a:rPr>
                  <a:t> </a:t>
                </a:r>
              </a:p>
              <a:p>
                <a:pPr>
                  <a:lnSpc>
                    <a:spcPts val="1687"/>
                  </a:lnSpc>
                </a:pPr>
                <a:r>
                  <a:rPr lang="bs-Latn-BA" sz="1125" dirty="0">
                    <a:solidFill>
                      <a:srgbClr val="475569"/>
                    </a:solidFill>
                    <a:latin typeface="Plus Jakarta Sans"/>
                  </a:rPr>
                  <a:t>Senzori protoka i provodljivosti zahtijevaju periodičnu provjeru i čišćenje kako bi se spriječila odstupanja u mjerenjima</a:t>
                </a:r>
                <a:endParaRPr sz="1125" b="0" i="0" u="none" dirty="0">
                  <a:solidFill>
                    <a:srgbClr val="475569"/>
                  </a:solidFill>
                  <a:latin typeface="Plus Jakarta Sans"/>
                </a:endParaRPr>
              </a:p>
            </p:txBody>
          </p:sp>
        </p:grpSp>
        <p:pic>
          <p:nvPicPr>
            <p:cNvPr id="3074" name="Picture 2" descr="Under construction ">
              <a:extLst>
                <a:ext uri="{FF2B5EF4-FFF2-40B4-BE49-F238E27FC236}">
                  <a16:creationId xmlns:a16="http://schemas.microsoft.com/office/drawing/2014/main" id="{FDADCD3E-9020-45B2-9A37-5835C2877B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3925" y="2040623"/>
              <a:ext cx="328125" cy="328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6" name="Picture 4" descr="Coding ">
            <a:extLst>
              <a:ext uri="{FF2B5EF4-FFF2-40B4-BE49-F238E27FC236}">
                <a16:creationId xmlns:a16="http://schemas.microsoft.com/office/drawing/2014/main" id="{3456A102-BBDB-4A23-BBD5-B614250EC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200" y="2042624"/>
            <a:ext cx="392994" cy="39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876C06B2-90BE-4EF1-B327-F2135AA09806}"/>
              </a:ext>
            </a:extLst>
          </p:cNvPr>
          <p:cNvSpPr/>
          <p:nvPr/>
        </p:nvSpPr>
        <p:spPr>
          <a:xfrm>
            <a:off x="533400" y="6200775"/>
            <a:ext cx="11125200" cy="352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F656267-8123-4CB5-B66D-C70CF7366B9A}"/>
              </a:ext>
            </a:extLst>
          </p:cNvPr>
          <p:cNvSpPr/>
          <p:nvPr/>
        </p:nvSpPr>
        <p:spPr>
          <a:xfrm>
            <a:off x="533400" y="6200775"/>
            <a:ext cx="11125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">
            <a:extLst>
              <a:ext uri="{FF2B5EF4-FFF2-40B4-BE49-F238E27FC236}">
                <a16:creationId xmlns:a16="http://schemas.microsoft.com/office/drawing/2014/main" id="{494F99BD-9296-418B-BF45-6D888D6028CF}"/>
              </a:ext>
            </a:extLst>
          </p:cNvPr>
          <p:cNvSpPr/>
          <p:nvPr/>
        </p:nvSpPr>
        <p:spPr>
          <a:xfrm>
            <a:off x="10668000" y="6324600"/>
            <a:ext cx="990600" cy="2286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177F5A0-6479-4363-BFBF-B82B3DD40A2D}"/>
              </a:ext>
            </a:extLst>
          </p:cNvPr>
          <p:cNvSpPr txBox="1"/>
          <p:nvPr/>
        </p:nvSpPr>
        <p:spPr>
          <a:xfrm>
            <a:off x="533400" y="6362700"/>
            <a:ext cx="334565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Kontrola</a:t>
            </a:r>
            <a:r>
              <a:rPr sz="975" b="1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mliječnosti</a:t>
            </a:r>
            <a:r>
              <a:rPr sz="975" b="1" i="0" u="none" dirty="0">
                <a:solidFill>
                  <a:srgbClr val="64748B"/>
                </a:solidFill>
                <a:latin typeface="Plus Jakarta Sans"/>
              </a:rPr>
              <a:t> u </a:t>
            </a:r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sistemu</a:t>
            </a:r>
            <a:r>
              <a:rPr sz="975" b="1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robotske</a:t>
            </a:r>
            <a:r>
              <a:rPr sz="975" b="1" i="0" u="none" dirty="0">
                <a:solidFill>
                  <a:srgbClr val="64748B"/>
                </a:solidFill>
                <a:latin typeface="Plus Jakarta Sans"/>
              </a:rPr>
              <a:t> </a:t>
            </a:r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muže</a:t>
            </a:r>
            <a:endParaRPr sz="975" b="1" i="0" u="none" dirty="0">
              <a:solidFill>
                <a:srgbClr val="64748B"/>
              </a:solidFill>
              <a:latin typeface="Plus Jakarta San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3557D9B-9F0E-4D07-8729-F4CDB039C582}"/>
              </a:ext>
            </a:extLst>
          </p:cNvPr>
          <p:cNvSpPr txBox="1"/>
          <p:nvPr/>
        </p:nvSpPr>
        <p:spPr>
          <a:xfrm>
            <a:off x="10782300" y="6362700"/>
            <a:ext cx="857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 dirty="0" err="1">
                <a:solidFill>
                  <a:srgbClr val="2563EB"/>
                </a:solidFill>
                <a:latin typeface="Plus Jakarta Sans"/>
              </a:rPr>
              <a:t>Slajd</a:t>
            </a:r>
            <a:r>
              <a:rPr sz="975" b="1" i="0" u="none" dirty="0">
                <a:solidFill>
                  <a:srgbClr val="2563EB"/>
                </a:solidFill>
                <a:latin typeface="Plus Jakarta Sans"/>
              </a:rPr>
              <a:t> 1</a:t>
            </a:r>
            <a:r>
              <a:rPr lang="bs-Latn-BA" sz="975" b="1" i="0" u="none" dirty="0">
                <a:solidFill>
                  <a:srgbClr val="2563EB"/>
                </a:solidFill>
                <a:latin typeface="Plus Jakarta Sans"/>
              </a:rPr>
              <a:t>4</a:t>
            </a:r>
            <a:r>
              <a:rPr sz="975" b="1" i="0" u="none" dirty="0">
                <a:solidFill>
                  <a:srgbClr val="2563EB"/>
                </a:solidFill>
                <a:latin typeface="Plus Jakarta Sans"/>
              </a:rPr>
              <a:t> od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8511" y="5437240"/>
            <a:ext cx="4572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7890" y="4677391"/>
            <a:ext cx="3438442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Hvala</a:t>
            </a: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na</a:t>
            </a: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lang="bs-Latn-BA" sz="3600" b="1" dirty="0">
                <a:solidFill>
                  <a:srgbClr val="FFFFFF"/>
                </a:solidFill>
                <a:latin typeface="Plus Jakarta Sans"/>
              </a:rPr>
              <a:t>p</a:t>
            </a:r>
            <a:r>
              <a:rPr kumimoji="0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ažnji</a:t>
            </a: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2279" y="5671666"/>
            <a:ext cx="3449663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Kontrola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lang="bs-Latn-BA" sz="1200" b="0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m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liječnosti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u </a:t>
            </a:r>
            <a:r>
              <a:rPr lang="bs-Latn-BA" sz="1200" dirty="0">
                <a:solidFill>
                  <a:srgbClr val="94A3B8"/>
                </a:solidFill>
                <a:latin typeface="Plus Jakarta Sans"/>
              </a:rPr>
              <a:t>s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istemima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lang="bs-Latn-BA" sz="1200" b="0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r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obotske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lang="bs-Latn-BA" sz="1200" b="0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m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uže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94A3B8"/>
              </a:solidFill>
              <a:effectLst/>
              <a:uLnTx/>
              <a:uFillTx/>
              <a:latin typeface="Plus Jakarta Sans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2F8C57-9DD4-4FF4-B371-8F305435B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510" y="355386"/>
            <a:ext cx="7101834" cy="62676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2092</Words>
  <Application>Microsoft Office PowerPoint</Application>
  <PresentationFormat>Widescreen</PresentationFormat>
  <Paragraphs>203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Calibri</vt:lpstr>
      <vt:lpstr>Space Grotesk</vt:lpstr>
      <vt:lpstr>Arial</vt:lpstr>
      <vt:lpstr>Plus Jakarta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Sabahudin Tahmaz</dc:creator>
  <cp:keywords/>
  <dc:description>generated using python-pptx</dc:description>
  <cp:lastModifiedBy>Sabahudin Tahmaz</cp:lastModifiedBy>
  <cp:revision>28</cp:revision>
  <dcterms:created xsi:type="dcterms:W3CDTF">2013-01-27T09:14:16Z</dcterms:created>
  <dcterms:modified xsi:type="dcterms:W3CDTF">2026-10-15T06:50:39Z</dcterms:modified>
  <cp:category/>
</cp:coreProperties>
</file>